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72"/>
  </p:notesMasterIdLst>
  <p:handoutMasterIdLst>
    <p:handoutMasterId r:id="rId73"/>
  </p:handoutMasterIdLst>
  <p:sldIdLst>
    <p:sldId id="373" r:id="rId2"/>
    <p:sldId id="734" r:id="rId3"/>
    <p:sldId id="1596" r:id="rId4"/>
    <p:sldId id="708" r:id="rId5"/>
    <p:sldId id="709" r:id="rId6"/>
    <p:sldId id="2145703632" r:id="rId7"/>
    <p:sldId id="1393" r:id="rId8"/>
    <p:sldId id="1447" r:id="rId9"/>
    <p:sldId id="1409" r:id="rId10"/>
    <p:sldId id="1437" r:id="rId11"/>
    <p:sldId id="1448" r:id="rId12"/>
    <p:sldId id="1890" r:id="rId13"/>
    <p:sldId id="1449" r:id="rId14"/>
    <p:sldId id="1897" r:id="rId15"/>
    <p:sldId id="298" r:id="rId16"/>
    <p:sldId id="1438" r:id="rId17"/>
    <p:sldId id="256" r:id="rId18"/>
    <p:sldId id="1426" r:id="rId19"/>
    <p:sldId id="1427" r:id="rId20"/>
    <p:sldId id="1428" r:id="rId21"/>
    <p:sldId id="1917" r:id="rId22"/>
    <p:sldId id="1906" r:id="rId23"/>
    <p:sldId id="1907" r:id="rId24"/>
    <p:sldId id="1908" r:id="rId25"/>
    <p:sldId id="1429" r:id="rId26"/>
    <p:sldId id="1430" r:id="rId27"/>
    <p:sldId id="2145703626" r:id="rId28"/>
    <p:sldId id="1895" r:id="rId29"/>
    <p:sldId id="1892" r:id="rId30"/>
    <p:sldId id="1891" r:id="rId31"/>
    <p:sldId id="1894" r:id="rId32"/>
    <p:sldId id="1431" r:id="rId33"/>
    <p:sldId id="1896" r:id="rId34"/>
    <p:sldId id="1898" r:id="rId35"/>
    <p:sldId id="1899" r:id="rId36"/>
    <p:sldId id="1900" r:id="rId37"/>
    <p:sldId id="1901" r:id="rId38"/>
    <p:sldId id="1902" r:id="rId39"/>
    <p:sldId id="1903" r:id="rId40"/>
    <p:sldId id="1904" r:id="rId41"/>
    <p:sldId id="1910" r:id="rId42"/>
    <p:sldId id="1905" r:id="rId43"/>
    <p:sldId id="1909" r:id="rId44"/>
    <p:sldId id="1911" r:id="rId45"/>
    <p:sldId id="1916" r:id="rId46"/>
    <p:sldId id="1912" r:id="rId47"/>
    <p:sldId id="1913" r:id="rId48"/>
    <p:sldId id="620" r:id="rId49"/>
    <p:sldId id="621" r:id="rId50"/>
    <p:sldId id="622" r:id="rId51"/>
    <p:sldId id="623" r:id="rId52"/>
    <p:sldId id="624" r:id="rId53"/>
    <p:sldId id="625" r:id="rId54"/>
    <p:sldId id="626" r:id="rId55"/>
    <p:sldId id="649" r:id="rId56"/>
    <p:sldId id="650" r:id="rId57"/>
    <p:sldId id="644" r:id="rId58"/>
    <p:sldId id="646" r:id="rId59"/>
    <p:sldId id="2145703633" r:id="rId60"/>
    <p:sldId id="1432" r:id="rId61"/>
    <p:sldId id="1173" r:id="rId62"/>
    <p:sldId id="334" r:id="rId63"/>
    <p:sldId id="335" r:id="rId64"/>
    <p:sldId id="337" r:id="rId65"/>
    <p:sldId id="336" r:id="rId66"/>
    <p:sldId id="338" r:id="rId67"/>
    <p:sldId id="339" r:id="rId68"/>
    <p:sldId id="1451" r:id="rId69"/>
    <p:sldId id="1452" r:id="rId70"/>
    <p:sldId id="1435" r:id="rId71"/>
  </p:sldIdLst>
  <p:sldSz cx="14630400" cy="8229600"/>
  <p:notesSz cx="9601200" cy="73152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 (Choose One)" id="{59AD06ED-E56A-7F48-94D4-D31839A6DBFE}">
          <p14:sldIdLst>
            <p14:sldId id="373"/>
          </p14:sldIdLst>
        </p14:section>
        <p14:section name="Global Template" id="{942BE964-9DE3-8340-A047-4B46F7541BB4}">
          <p14:sldIdLst>
            <p14:sldId id="734"/>
            <p14:sldId id="1596"/>
            <p14:sldId id="708"/>
            <p14:sldId id="709"/>
            <p14:sldId id="2145703632"/>
            <p14:sldId id="1393"/>
            <p14:sldId id="1447"/>
            <p14:sldId id="1409"/>
            <p14:sldId id="1437"/>
            <p14:sldId id="1448"/>
            <p14:sldId id="1890"/>
            <p14:sldId id="1449"/>
            <p14:sldId id="1897"/>
            <p14:sldId id="298"/>
            <p14:sldId id="1438"/>
            <p14:sldId id="256"/>
            <p14:sldId id="1426"/>
            <p14:sldId id="1427"/>
            <p14:sldId id="1428"/>
            <p14:sldId id="1917"/>
            <p14:sldId id="1906"/>
            <p14:sldId id="1907"/>
            <p14:sldId id="1908"/>
            <p14:sldId id="1429"/>
            <p14:sldId id="1430"/>
            <p14:sldId id="2145703626"/>
            <p14:sldId id="1895"/>
            <p14:sldId id="1892"/>
            <p14:sldId id="1891"/>
            <p14:sldId id="1894"/>
            <p14:sldId id="1431"/>
            <p14:sldId id="1896"/>
            <p14:sldId id="1898"/>
            <p14:sldId id="1899"/>
            <p14:sldId id="1900"/>
            <p14:sldId id="1901"/>
            <p14:sldId id="1902"/>
            <p14:sldId id="1903"/>
            <p14:sldId id="1904"/>
            <p14:sldId id="1910"/>
            <p14:sldId id="1905"/>
            <p14:sldId id="1909"/>
            <p14:sldId id="1911"/>
            <p14:sldId id="1916"/>
            <p14:sldId id="1912"/>
            <p14:sldId id="1913"/>
            <p14:sldId id="620"/>
            <p14:sldId id="621"/>
            <p14:sldId id="622"/>
            <p14:sldId id="623"/>
            <p14:sldId id="624"/>
            <p14:sldId id="625"/>
            <p14:sldId id="626"/>
            <p14:sldId id="649"/>
            <p14:sldId id="650"/>
            <p14:sldId id="644"/>
            <p14:sldId id="646"/>
            <p14:sldId id="2145703633"/>
            <p14:sldId id="1432"/>
            <p14:sldId id="1173"/>
            <p14:sldId id="334"/>
            <p14:sldId id="335"/>
            <p14:sldId id="337"/>
            <p14:sldId id="336"/>
            <p14:sldId id="338"/>
            <p14:sldId id="339"/>
            <p14:sldId id="1451"/>
            <p14:sldId id="1452"/>
            <p14:sldId id="1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00"/>
    <a:srgbClr val="333E48"/>
    <a:srgbClr val="F6921E"/>
    <a:srgbClr val="67AE3E"/>
    <a:srgbClr val="D13239"/>
    <a:srgbClr val="1E252B"/>
    <a:srgbClr val="809EB0"/>
    <a:srgbClr val="919396"/>
    <a:srgbClr val="404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34" autoAdjust="0"/>
  </p:normalViewPr>
  <p:slideViewPr>
    <p:cSldViewPr snapToGrid="0" snapToObjects="1">
      <p:cViewPr varScale="1">
        <p:scale>
          <a:sx n="45" d="100"/>
          <a:sy n="45" d="100"/>
        </p:scale>
        <p:origin x="404" y="64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56" tIns="48329" rIns="96656" bIns="4832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56" tIns="48329" rIns="96656" bIns="48329" rtlCol="0"/>
          <a:lstStyle>
            <a:lvl1pPr algn="r">
              <a:defRPr sz="1300"/>
            </a:lvl1pPr>
          </a:lstStyle>
          <a:p>
            <a:fld id="{726EF49B-FE52-2342-A3CE-23525C8DB14A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56" tIns="48329" rIns="96656" bIns="4832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56" tIns="48329" rIns="96656" bIns="48329" rtlCol="0" anchor="b"/>
          <a:lstStyle>
            <a:lvl1pPr algn="r">
              <a:defRPr sz="1300"/>
            </a:lvl1pPr>
          </a:lstStyle>
          <a:p>
            <a:fld id="{DBE8DB3B-9592-A443-A309-1267C21F4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91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56" tIns="48329" rIns="96656" bIns="4832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56" tIns="48329" rIns="96656" bIns="48329" rtlCol="0"/>
          <a:lstStyle>
            <a:lvl1pPr algn="r">
              <a:defRPr sz="1300"/>
            </a:lvl1pPr>
          </a:lstStyle>
          <a:p>
            <a:fld id="{9B6B8732-E2AB-8141-AEC1-CA432DA6FC69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9" rIns="96656" bIns="4832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1" y="3520440"/>
            <a:ext cx="7680960" cy="2880361"/>
          </a:xfrm>
          <a:prstGeom prst="rect">
            <a:avLst/>
          </a:prstGeom>
        </p:spPr>
        <p:txBody>
          <a:bodyPr vert="horz" lIns="96656" tIns="48329" rIns="96656" bIns="483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56" tIns="48329" rIns="96656" bIns="4832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56" tIns="48329" rIns="96656" bIns="48329" rtlCol="0" anchor="b"/>
          <a:lstStyle>
            <a:lvl1pPr algn="r">
              <a:defRPr sz="1300"/>
            </a:lvl1pPr>
          </a:lstStyle>
          <a:p>
            <a:fld id="{39ADC297-8B77-E04A-A383-1F530A34D7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5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7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70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6821E-09C3-F642-AA82-6FA3FE5EF8D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1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rgundy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6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AE42-042A-0C45-8392-504306C51EEE}"/>
              </a:ext>
            </a:extLst>
          </p:cNvPr>
          <p:cNvSpPr/>
          <p:nvPr userDrawn="1"/>
        </p:nvSpPr>
        <p:spPr>
          <a:xfrm>
            <a:off x="-3" y="566912"/>
            <a:ext cx="14878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389289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urgundy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6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AE42-042A-0C45-8392-504306C51EEE}"/>
              </a:ext>
            </a:extLst>
          </p:cNvPr>
          <p:cNvSpPr/>
          <p:nvPr userDrawn="1"/>
        </p:nvSpPr>
        <p:spPr>
          <a:xfrm>
            <a:off x="-3" y="566912"/>
            <a:ext cx="148786" cy="8229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3948593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_Burgundy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0D53-86BF-8E49-A588-4A1E5E2C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824222"/>
            <a:ext cx="12618720" cy="3423284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5BAA-5443-AE42-872E-378F07469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4391478"/>
            <a:ext cx="12618720" cy="1800224"/>
          </a:xfrm>
        </p:spPr>
        <p:txBody>
          <a:bodyPr/>
          <a:lstStyle>
            <a:lvl1pPr marL="0" indent="0" algn="ctr">
              <a:buNone/>
              <a:defRPr sz="2880">
                <a:solidFill>
                  <a:schemeClr val="bg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BCEE-60E0-0A4F-88C7-9BC31EBC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8EA15E5-9247-F047-911C-2172436FD88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8220" y="2413789"/>
            <a:ext cx="12618720" cy="485977"/>
          </a:xfrm>
        </p:spPr>
        <p:txBody>
          <a:bodyPr/>
          <a:lstStyle>
            <a:lvl1pPr marL="0" indent="0" algn="ctr">
              <a:buNone/>
              <a:defRPr sz="288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33142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Header_LightBlueGray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17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0E64-53A2-7B47-A80A-9536C8EB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8F75-2267-FC45-A61D-2C6B1AEA8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9B631-9B5F-4544-9229-3C01423F1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AAC53-FCE3-4C4C-98F0-C2784A9E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44B17-23F2-8340-B366-A7854FBA391D}"/>
              </a:ext>
            </a:extLst>
          </p:cNvPr>
          <p:cNvSpPr/>
          <p:nvPr userDrawn="1"/>
        </p:nvSpPr>
        <p:spPr>
          <a:xfrm>
            <a:off x="-3" y="566912"/>
            <a:ext cx="14878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532503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F663-E5F2-9545-A264-1BE1ADA2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E5AA7-08B9-0A44-9D75-DC2C9854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C8784-9633-C749-A0CF-DD5CAB196DA6}"/>
              </a:ext>
            </a:extLst>
          </p:cNvPr>
          <p:cNvSpPr/>
          <p:nvPr userDrawn="1"/>
        </p:nvSpPr>
        <p:spPr>
          <a:xfrm>
            <a:off x="-3" y="566912"/>
            <a:ext cx="14878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1637699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93892-8E54-2D48-BD12-AE2F613F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05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0C1B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93892-8E54-2D48-BD12-AE2F613F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60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3AD58-9CA3-9E4E-AEDE-97D840AE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0E761-9256-614E-8DC2-D728E114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>
            <a:normAutofit/>
          </a:bodyPr>
          <a:lstStyle>
            <a:lvl1pPr>
              <a:defRPr sz="2880"/>
            </a:lvl1pPr>
            <a:lvl2pPr>
              <a:defRPr sz="2880"/>
            </a:lvl2pPr>
            <a:lvl3pPr>
              <a:defRPr sz="2880"/>
            </a:lvl3pPr>
            <a:lvl4pPr>
              <a:defRPr sz="2880"/>
            </a:lvl4pPr>
            <a:lvl5pPr>
              <a:defRPr sz="288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F4E51E-0693-1749-AE2F-4445A53D3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5C0AF-B651-4944-B383-8ADEF345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7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A1F324-CDCE-174F-B0BC-A5D66E47D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76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© 2019 Affaire">
            <a:extLst>
              <a:ext uri="{FF2B5EF4-FFF2-40B4-BE49-F238E27FC236}">
                <a16:creationId xmlns:a16="http://schemas.microsoft.com/office/drawing/2014/main" id="{8860E0C2-53AC-7B43-8B6C-21274AD72FE4}"/>
              </a:ext>
            </a:extLst>
          </p:cNvPr>
          <p:cNvSpPr txBox="1"/>
          <p:nvPr userDrawn="1"/>
        </p:nvSpPr>
        <p:spPr>
          <a:xfrm>
            <a:off x="580365" y="7438695"/>
            <a:ext cx="702952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/>
          <a:p>
            <a:pPr algn="l"/>
            <a:r>
              <a:rPr lang="en-US" sz="1200" b="1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200" b="1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200" b="0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200" b="0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200" b="0" i="0" kern="1200" err="1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200" b="0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78301BF2-B92D-4EC7-65AB-D513D04B29DA}"/>
              </a:ext>
            </a:extLst>
          </p:cNvPr>
          <p:cNvSpPr/>
          <p:nvPr userDrawn="1"/>
        </p:nvSpPr>
        <p:spPr>
          <a:xfrm>
            <a:off x="10589635" y="7067032"/>
            <a:ext cx="4072981" cy="714042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0" marR="0" indent="0" algn="ctr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84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EA43FA4-6661-9107-E70F-4C5150D446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549" y="7091771"/>
            <a:ext cx="3148487" cy="6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1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-BlueGr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CB3FED-8654-8C40-ABA8-4A0E83B6B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" y="0"/>
            <a:ext cx="14618970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© 2019 Affaire">
            <a:extLst>
              <a:ext uri="{FF2B5EF4-FFF2-40B4-BE49-F238E27FC236}">
                <a16:creationId xmlns:a16="http://schemas.microsoft.com/office/drawing/2014/main" id="{AB4EF2AD-1A5D-7042-93EA-22F153449768}"/>
              </a:ext>
            </a:extLst>
          </p:cNvPr>
          <p:cNvSpPr txBox="1"/>
          <p:nvPr userDrawn="1"/>
        </p:nvSpPr>
        <p:spPr>
          <a:xfrm>
            <a:off x="580365" y="7438695"/>
            <a:ext cx="702952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/>
          <a:p>
            <a:pPr algn="l"/>
            <a:r>
              <a:rPr lang="en-US" sz="1200" b="1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200" b="1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200" b="0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200" b="0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200" b="0" i="0" kern="1200" err="1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200" b="0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5108045C-67AE-B4F3-C9D2-2B2B9857412F}"/>
              </a:ext>
            </a:extLst>
          </p:cNvPr>
          <p:cNvSpPr/>
          <p:nvPr userDrawn="1"/>
        </p:nvSpPr>
        <p:spPr>
          <a:xfrm>
            <a:off x="10589635" y="7067032"/>
            <a:ext cx="4072981" cy="714042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0" marR="0" indent="0" algn="ctr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84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44D4C8E-3F94-1767-139C-B107AE6157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549" y="7091771"/>
            <a:ext cx="3148487" cy="6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tional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2878D3-652C-5D4C-B6A1-E736192B0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© 2019 Affaire">
            <a:extLst>
              <a:ext uri="{FF2B5EF4-FFF2-40B4-BE49-F238E27FC236}">
                <a16:creationId xmlns:a16="http://schemas.microsoft.com/office/drawing/2014/main" id="{E7922D5C-3391-BE44-BAF8-D12C612214C2}"/>
              </a:ext>
            </a:extLst>
          </p:cNvPr>
          <p:cNvSpPr txBox="1"/>
          <p:nvPr userDrawn="1"/>
        </p:nvSpPr>
        <p:spPr>
          <a:xfrm>
            <a:off x="580365" y="7438695"/>
            <a:ext cx="702952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/>
          <a:p>
            <a:pPr algn="l"/>
            <a:r>
              <a:rPr lang="en-US" sz="1200" b="1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200" b="1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200" b="0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200" b="0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200" b="0" i="0" kern="1200" err="1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200" b="0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83A9080B-DE2C-CD6F-DBCC-6D97C641E17B}"/>
              </a:ext>
            </a:extLst>
          </p:cNvPr>
          <p:cNvSpPr/>
          <p:nvPr userDrawn="1"/>
        </p:nvSpPr>
        <p:spPr>
          <a:xfrm>
            <a:off x="10589635" y="7067032"/>
            <a:ext cx="4072981" cy="714042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0" marR="0" indent="0" algn="ctr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84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2E592D-66F3-2C40-E217-CB3482DCD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549" y="7091771"/>
            <a:ext cx="3148487" cy="6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F97ACF-0D89-5147-BA3E-98EDF7351DAD}"/>
              </a:ext>
            </a:extLst>
          </p:cNvPr>
          <p:cNvSpPr/>
          <p:nvPr userDrawn="1"/>
        </p:nvSpPr>
        <p:spPr>
          <a:xfrm>
            <a:off x="0" y="3748996"/>
            <a:ext cx="4846320" cy="714042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0" marR="0" indent="0" algn="ctr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84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65" y="2063113"/>
            <a:ext cx="4265956" cy="822961"/>
          </a:xfrm>
        </p:spPr>
        <p:txBody>
          <a:bodyPr/>
          <a:lstStyle>
            <a:lvl1pPr>
              <a:defRPr sz="3360">
                <a:solidFill>
                  <a:schemeClr val="bg1"/>
                </a:solidFill>
              </a:defRPr>
            </a:lvl1pPr>
          </a:lstStyle>
          <a:p>
            <a:r>
              <a:rPr lang="en-US"/>
              <a:t>Our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365" y="2948490"/>
            <a:ext cx="4265956" cy="41205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548640" indent="0">
              <a:buFontTx/>
              <a:buNone/>
              <a:defRPr sz="2160">
                <a:solidFill>
                  <a:schemeClr val="accent1">
                    <a:lumMod val="50000"/>
                  </a:schemeClr>
                </a:solidFill>
              </a:defRPr>
            </a:lvl2pPr>
            <a:lvl3pPr marL="1097280" indent="0">
              <a:buFontTx/>
              <a:buNone/>
              <a:defRPr sz="1920">
                <a:solidFill>
                  <a:schemeClr val="accent1">
                    <a:lumMod val="50000"/>
                  </a:schemeClr>
                </a:solidFill>
              </a:defRPr>
            </a:lvl3pPr>
            <a:lvl4pPr marL="1645920" indent="0">
              <a:buFontTx/>
              <a:buNone/>
              <a:defRPr sz="1680">
                <a:solidFill>
                  <a:schemeClr val="accent1">
                    <a:lumMod val="50000"/>
                  </a:schemeClr>
                </a:solidFill>
              </a:defRPr>
            </a:lvl4pPr>
            <a:lvl5pPr marL="2194560" indent="0">
              <a:buFontTx/>
              <a:buNone/>
              <a:defRPr sz="168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FBF5C5-25FB-9F48-973E-0601916826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26684" y="2063112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01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D59969-CEF5-7A4C-B509-699A728985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426684" y="2855691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02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1AD021-87B1-EF45-A32D-D9F0616B81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26684" y="3648271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03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EDC461-963E-FC4E-A8DC-6287CBDB776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426684" y="4440851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04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CE2129-4451-444A-9AB4-0119DE14357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426684" y="5233430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05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49EB9C0-9335-CE49-BD33-9EF3C6C5D45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615405" y="2063112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7B48856-36BD-4341-888D-96865ADFF26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615404" y="2855691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676E344-67AE-AB49-93C4-4BBECF80B4D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615404" y="3648271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D9849F-CC6E-F24D-94C5-9C70CF3040C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615404" y="4440851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7E74FC6-C81C-B44E-9180-73EC296C319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15403" y="5233430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3" name="© 2019 Affaire">
            <a:extLst>
              <a:ext uri="{FF2B5EF4-FFF2-40B4-BE49-F238E27FC236}">
                <a16:creationId xmlns:a16="http://schemas.microsoft.com/office/drawing/2014/main" id="{B3D4B885-EA11-3849-8FFE-B9A984926060}"/>
              </a:ext>
            </a:extLst>
          </p:cNvPr>
          <p:cNvSpPr txBox="1"/>
          <p:nvPr userDrawn="1"/>
        </p:nvSpPr>
        <p:spPr>
          <a:xfrm>
            <a:off x="580365" y="7438695"/>
            <a:ext cx="702952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/>
          <a:p>
            <a:pPr algn="l"/>
            <a:r>
              <a:rPr lang="en-US" sz="1200" b="1" i="0" kern="12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200" b="1" i="0" kern="1200" baseline="300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200" b="0" i="0" kern="1200" baseline="300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200" b="0" i="0" kern="1200" baseline="300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200" b="0" i="0" kern="120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200" b="0" i="0" kern="12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  <a:endParaRPr lang="en-US" sz="1200" b="1" i="0">
              <a:solidFill>
                <a:schemeClr val="accent1">
                  <a:lumMod val="60000"/>
                  <a:lumOff val="40000"/>
                </a:schemeClr>
              </a:solidFill>
              <a:latin typeface="Lato" panose="020F0502020204030203" pitchFamily="34" charset="77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224612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-Blue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F97ACF-0D89-5147-BA3E-98EDF7351DAD}"/>
              </a:ext>
            </a:extLst>
          </p:cNvPr>
          <p:cNvSpPr/>
          <p:nvPr userDrawn="1"/>
        </p:nvSpPr>
        <p:spPr>
          <a:xfrm>
            <a:off x="0" y="3748996"/>
            <a:ext cx="4846320" cy="714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0" marR="0" indent="0" algn="ctr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84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365" y="2063113"/>
            <a:ext cx="4265956" cy="822961"/>
          </a:xfrm>
        </p:spPr>
        <p:txBody>
          <a:bodyPr/>
          <a:lstStyle>
            <a:lvl1pPr>
              <a:defRPr sz="3360">
                <a:solidFill>
                  <a:schemeClr val="bg1"/>
                </a:solidFill>
              </a:defRPr>
            </a:lvl1pPr>
          </a:lstStyle>
          <a:p>
            <a:r>
              <a:rPr lang="en-US"/>
              <a:t>Our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365" y="2948490"/>
            <a:ext cx="4265956" cy="41205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 marL="548640" indent="0">
              <a:buFontTx/>
              <a:buNone/>
              <a:defRPr sz="2160">
                <a:solidFill>
                  <a:schemeClr val="accent1">
                    <a:lumMod val="50000"/>
                  </a:schemeClr>
                </a:solidFill>
              </a:defRPr>
            </a:lvl2pPr>
            <a:lvl3pPr marL="1097280" indent="0">
              <a:buFontTx/>
              <a:buNone/>
              <a:defRPr sz="1920">
                <a:solidFill>
                  <a:schemeClr val="accent1">
                    <a:lumMod val="50000"/>
                  </a:schemeClr>
                </a:solidFill>
              </a:defRPr>
            </a:lvl3pPr>
            <a:lvl4pPr marL="1645920" indent="0">
              <a:buFontTx/>
              <a:buNone/>
              <a:defRPr sz="1680">
                <a:solidFill>
                  <a:schemeClr val="accent1">
                    <a:lumMod val="50000"/>
                  </a:schemeClr>
                </a:solidFill>
              </a:defRPr>
            </a:lvl4pPr>
            <a:lvl5pPr marL="2194560" indent="0">
              <a:buFontTx/>
              <a:buNone/>
              <a:defRPr sz="168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FBF5C5-25FB-9F48-973E-0601916826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26684" y="2063112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01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D59969-CEF5-7A4C-B509-699A728985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426684" y="2855691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02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1AD021-87B1-EF45-A32D-D9F0616B81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26684" y="3648271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03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EDC461-963E-FC4E-A8DC-6287CBDB776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426684" y="4440851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04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CE2129-4451-444A-9AB4-0119DE14357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426684" y="5233430"/>
            <a:ext cx="839362" cy="56789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05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49EB9C0-9335-CE49-BD33-9EF3C6C5D45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615405" y="2063112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7B48856-36BD-4341-888D-96865ADFF26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615404" y="2855691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676E344-67AE-AB49-93C4-4BBECF80B4D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615404" y="3648271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D9849F-CC6E-F24D-94C5-9C70CF3040C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615404" y="4440851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7E74FC6-C81C-B44E-9180-73EC296C319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15403" y="5233430"/>
            <a:ext cx="7447105" cy="56789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8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3" name="© 2019 Affaire">
            <a:extLst>
              <a:ext uri="{FF2B5EF4-FFF2-40B4-BE49-F238E27FC236}">
                <a16:creationId xmlns:a16="http://schemas.microsoft.com/office/drawing/2014/main" id="{7632CFE5-E086-0540-B494-80BE3E6F7035}"/>
              </a:ext>
            </a:extLst>
          </p:cNvPr>
          <p:cNvSpPr txBox="1"/>
          <p:nvPr userDrawn="1"/>
        </p:nvSpPr>
        <p:spPr>
          <a:xfrm>
            <a:off x="580365" y="7438695"/>
            <a:ext cx="702952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/>
          <a:p>
            <a:pPr algn="l"/>
            <a:r>
              <a:rPr lang="en-US" sz="1200" b="1" i="0" kern="12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200" b="1" i="0" kern="1200" baseline="300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200" b="0" i="0" kern="1200" baseline="300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200" b="0" i="0" kern="1200" baseline="300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200" b="0" i="0" kern="120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200" b="0" i="0" kern="120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2364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6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48A0A7-0651-EB4D-BF2B-2BDA52A46CA9}"/>
              </a:ext>
            </a:extLst>
          </p:cNvPr>
          <p:cNvSpPr/>
          <p:nvPr userDrawn="1"/>
        </p:nvSpPr>
        <p:spPr>
          <a:xfrm>
            <a:off x="-3" y="566912"/>
            <a:ext cx="14878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158146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Blue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6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48A0A7-0651-EB4D-BF2B-2BDA52A46CA9}"/>
              </a:ext>
            </a:extLst>
          </p:cNvPr>
          <p:cNvSpPr/>
          <p:nvPr userDrawn="1"/>
        </p:nvSpPr>
        <p:spPr>
          <a:xfrm>
            <a:off x="-3" y="566912"/>
            <a:ext cx="148786" cy="822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168724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 on Righthand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CAEFFE-3325-E34B-A06C-D68A6CF39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0271" y="0"/>
            <a:ext cx="4850130" cy="82296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65" y="566912"/>
            <a:ext cx="8651922" cy="822961"/>
          </a:xfrm>
        </p:spPr>
        <p:txBody>
          <a:bodyPr/>
          <a:lstStyle>
            <a:lvl1pPr>
              <a:defRPr sz="336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65" y="2190750"/>
            <a:ext cx="8651922" cy="5221606"/>
          </a:xfrm>
        </p:spPr>
        <p:txBody>
          <a:bodyPr>
            <a:normAutofit/>
          </a:bodyPr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48A0A7-0651-EB4D-BF2B-2BDA52A46CA9}"/>
              </a:ext>
            </a:extLst>
          </p:cNvPr>
          <p:cNvSpPr/>
          <p:nvPr userDrawn="1"/>
        </p:nvSpPr>
        <p:spPr>
          <a:xfrm>
            <a:off x="-3" y="566912"/>
            <a:ext cx="148786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1" name="© 2019 Affaire">
            <a:extLst>
              <a:ext uri="{FF2B5EF4-FFF2-40B4-BE49-F238E27FC236}">
                <a16:creationId xmlns:a16="http://schemas.microsoft.com/office/drawing/2014/main" id="{27099114-6690-6E48-9E8A-CAAE66D97A8E}"/>
              </a:ext>
            </a:extLst>
          </p:cNvPr>
          <p:cNvSpPr txBox="1"/>
          <p:nvPr userDrawn="1"/>
        </p:nvSpPr>
        <p:spPr>
          <a:xfrm>
            <a:off x="10715221" y="565893"/>
            <a:ext cx="3106620" cy="31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/>
          <a:p>
            <a:pPr algn="r"/>
            <a:r>
              <a:rPr sz="1260" b="0" i="0">
                <a:solidFill>
                  <a:schemeClr val="accent6"/>
                </a:solidFill>
                <a:latin typeface="Lato" panose="020F0502020204030203" pitchFamily="34" charset="77"/>
              </a:rPr>
              <a:t>© 20</a:t>
            </a:r>
            <a:r>
              <a:rPr lang="en-US" sz="1260" b="0" i="0">
                <a:solidFill>
                  <a:schemeClr val="accent6"/>
                </a:solidFill>
                <a:latin typeface="Lato" panose="020F0502020204030203" pitchFamily="34" charset="77"/>
              </a:rPr>
              <a:t>20</a:t>
            </a:r>
            <a:endParaRPr sz="1260" b="1" i="0">
              <a:solidFill>
                <a:schemeClr val="accent6"/>
              </a:solidFill>
              <a:latin typeface="Lato" panose="020F0502020204030203" pitchFamily="34" charset="77"/>
              <a:ea typeface="Lato Bold"/>
              <a:cs typeface="Lato Bold"/>
              <a:sym typeface="Lato Bold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B7B5D151-431C-68F5-96C7-2EC7E2105A28}"/>
              </a:ext>
            </a:extLst>
          </p:cNvPr>
          <p:cNvSpPr/>
          <p:nvPr userDrawn="1"/>
        </p:nvSpPr>
        <p:spPr>
          <a:xfrm>
            <a:off x="10589635" y="7067032"/>
            <a:ext cx="4072981" cy="714042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0" marR="0" indent="0" algn="ctr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84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6E7F4BF-89C4-FC62-8421-BD2A10249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549" y="7091771"/>
            <a:ext cx="3148487" cy="6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0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EADFA8-29FD-6A48-8CB0-E3A56084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64" y="566912"/>
            <a:ext cx="12618720" cy="8229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0ECCA-C049-9349-B548-CDF4DAC58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364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FA117-ACA9-2442-A4C2-E4BAD9659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790" y="56691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6C2FA316-2666-F044-B2FD-3E4636B56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F5AAB9DA-EAD9-1842-8B08-EF56102C200C}"/>
              </a:ext>
            </a:extLst>
          </p:cNvPr>
          <p:cNvSpPr/>
          <p:nvPr userDrawn="1"/>
        </p:nvSpPr>
        <p:spPr>
          <a:xfrm>
            <a:off x="10589635" y="7067032"/>
            <a:ext cx="4072981" cy="714042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0" marR="0" indent="0" algn="ctr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84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© 2019 Affaire">
            <a:extLst>
              <a:ext uri="{FF2B5EF4-FFF2-40B4-BE49-F238E27FC236}">
                <a16:creationId xmlns:a16="http://schemas.microsoft.com/office/drawing/2014/main" id="{AFB0AA6F-B0F2-A64C-AFAE-146FDC448CD9}"/>
              </a:ext>
            </a:extLst>
          </p:cNvPr>
          <p:cNvSpPr txBox="1"/>
          <p:nvPr userDrawn="1"/>
        </p:nvSpPr>
        <p:spPr>
          <a:xfrm>
            <a:off x="580365" y="7438695"/>
            <a:ext cx="702952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/>
          <a:p>
            <a:pPr algn="l"/>
            <a:r>
              <a:rPr lang="en-US" sz="1200" b="1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200" b="1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200" b="0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200" b="0" i="0" kern="1200" baseline="300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200" b="0" i="0" kern="1200" err="1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200" b="0" i="0" kern="120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E33169C-86D5-504D-BCA9-46271FEFF95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549" y="7091771"/>
            <a:ext cx="3148487" cy="6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6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840" b="1" i="0" kern="1200" spc="-18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336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88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16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16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4.wdp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jpeg"/><Relationship Id="rId7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3.jpe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4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openxmlformats.org/officeDocument/2006/relationships/image" Target="../media/image1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7" Type="http://schemas.openxmlformats.org/officeDocument/2006/relationships/image" Target="../media/image205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1.jpeg"/><Relationship Id="rId7" Type="http://schemas.openxmlformats.org/officeDocument/2006/relationships/image" Target="../media/image44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11" Type="http://schemas.openxmlformats.org/officeDocument/2006/relationships/image" Target="../media/image210.jpeg"/><Relationship Id="rId5" Type="http://schemas.openxmlformats.org/officeDocument/2006/relationships/image" Target="../media/image208.jpeg"/><Relationship Id="rId10" Type="http://schemas.openxmlformats.org/officeDocument/2006/relationships/image" Target="../media/image209.jpeg"/><Relationship Id="rId4" Type="http://schemas.openxmlformats.org/officeDocument/2006/relationships/image" Target="../media/image207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soptics.com/fttx-solution-offering.html" TargetMode="Externa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7337960"/>
            <a:ext cx="13716000" cy="502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Your Optical Fiber Solutions Partner</a:t>
            </a:r>
            <a:r>
              <a:rPr lang="en-US" sz="1400" b="1" baseline="30000" dirty="0">
                <a:solidFill>
                  <a:schemeClr val="bg1">
                    <a:lumMod val="8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®</a:t>
            </a:r>
          </a:p>
          <a:p>
            <a:pPr algn="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All Rights Reserved, Copyright © OFS Fitel, LLC 2022</a:t>
            </a:r>
          </a:p>
          <a:p>
            <a:pPr algn="r"/>
            <a:endParaRPr lang="en-US" sz="1400" b="1" dirty="0">
              <a:solidFill>
                <a:schemeClr val="bg1">
                  <a:lumMod val="85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828800" y="3347299"/>
            <a:ext cx="10972800" cy="58864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>
              <a:solidFill>
                <a:srgbClr val="FFFFFF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352566"/>
            <a:ext cx="10972800" cy="4093390"/>
          </a:xfrm>
          <a:prstGeom prst="rect">
            <a:avLst/>
          </a:prstGeom>
          <a:noFill/>
          <a:ln w="127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1143000" cy="59131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A653FFE-8A8E-9F83-FC3F-65D611753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2443884"/>
            <a:ext cx="10972800" cy="2865120"/>
          </a:xfrm>
        </p:spPr>
        <p:txBody>
          <a:bodyPr/>
          <a:lstStyle/>
          <a:p>
            <a:r>
              <a:rPr lang="en-US" dirty="0"/>
              <a:t>Fiber to the MDU Unit</a:t>
            </a:r>
            <a:br>
              <a:rPr lang="en-US" dirty="0"/>
            </a:br>
            <a:r>
              <a:rPr lang="en-US" dirty="0"/>
              <a:t>The time is now!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65843D8-57C3-565F-BCAB-CA500502A5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5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of these use EZ Bend Fiber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313" y="1843460"/>
            <a:ext cx="7708799" cy="44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5041" y="1760309"/>
            <a:ext cx="652525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3110" eaLnBrk="0" hangingPunct="0">
              <a:spcBef>
                <a:spcPct val="5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Buildings have many corners</a:t>
            </a:r>
          </a:p>
          <a:p>
            <a:pPr lvl="1" defTabSz="653110" eaLnBrk="0" hangingPunct="0">
              <a:spcBef>
                <a:spcPct val="5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Standard SMF will attenuate</a:t>
            </a:r>
          </a:p>
          <a:p>
            <a:pPr defTabSz="653110" eaLnBrk="0" hangingPunct="0">
              <a:spcBef>
                <a:spcPct val="5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EZ-Bend Fiber</a:t>
            </a:r>
          </a:p>
          <a:p>
            <a:pPr lvl="1" defTabSz="653110" eaLnBrk="0" hangingPunct="0">
              <a:spcBef>
                <a:spcPct val="5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2.5 mm bend radius can handle any corner (and many corners) - best competitor is 5 mm </a:t>
            </a:r>
          </a:p>
          <a:p>
            <a:pPr defTabSz="653110" eaLnBrk="0" hangingPunct="0">
              <a:spcBef>
                <a:spcPct val="5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OFS Labs Patented Original Innovation – (Resonance Assisted Fiber)</a:t>
            </a:r>
          </a:p>
          <a:p>
            <a:pPr defTabSz="653110" eaLnBrk="0" hangingPunct="0">
              <a:spcBef>
                <a:spcPct val="5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Millions of homes/businesses already connected</a:t>
            </a:r>
          </a:p>
        </p:txBody>
      </p:sp>
    </p:spTree>
    <p:extLst>
      <p:ext uri="{BB962C8B-B14F-4D97-AF65-F5344CB8AC3E}">
        <p14:creationId xmlns:p14="http://schemas.microsoft.com/office/powerpoint/2010/main" val="210455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DFCF24-C0BB-033F-1C3F-9AA299BA6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EZ Bend Fiber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7338C9-342A-4090-9A26-27489C18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2790" y="881244"/>
            <a:ext cx="3291840" cy="438150"/>
          </a:xfrm>
        </p:spPr>
        <p:txBody>
          <a:bodyPr/>
          <a:lstStyle/>
          <a:p>
            <a:fld id="{BB750ADA-58A8-3B49-872D-0D6F9BAA111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AutoShape 17">
            <a:extLst>
              <a:ext uri="{FF2B5EF4-FFF2-40B4-BE49-F238E27FC236}">
                <a16:creationId xmlns:a16="http://schemas.microsoft.com/office/drawing/2014/main" id="{1188B84E-24D3-480F-9DB9-26AEBCC8040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1235034"/>
            <a:ext cx="8886837" cy="420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3" name="Group 18">
            <a:extLst>
              <a:ext uri="{FF2B5EF4-FFF2-40B4-BE49-F238E27FC236}">
                <a16:creationId xmlns:a16="http://schemas.microsoft.com/office/drawing/2014/main" id="{E437DECB-06DB-4BA9-B3E4-D7D8C4B062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2888" y="1338917"/>
            <a:ext cx="11943489" cy="5961263"/>
            <a:chOff x="50" y="850"/>
            <a:chExt cx="5598" cy="2684"/>
          </a:xfrm>
        </p:grpSpPr>
        <p:sp>
          <p:nvSpPr>
            <p:cNvPr id="214" name="AutoShape 17">
              <a:extLst>
                <a:ext uri="{FF2B5EF4-FFF2-40B4-BE49-F238E27FC236}">
                  <a16:creationId xmlns:a16="http://schemas.microsoft.com/office/drawing/2014/main" id="{BD1A13BE-5121-4033-8724-67691BCF32A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" y="852"/>
              <a:ext cx="5598" cy="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" name="Group 219">
              <a:extLst>
                <a:ext uri="{FF2B5EF4-FFF2-40B4-BE49-F238E27FC236}">
                  <a16:creationId xmlns:a16="http://schemas.microsoft.com/office/drawing/2014/main" id="{E4145E56-08FB-4578-9E0B-6D04D23CA1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850"/>
              <a:ext cx="5522" cy="2654"/>
              <a:chOff x="88" y="850"/>
              <a:chExt cx="5522" cy="2654"/>
            </a:xfrm>
          </p:grpSpPr>
          <p:sp>
            <p:nvSpPr>
              <p:cNvPr id="233" name="Rectangle 19">
                <a:extLst>
                  <a:ext uri="{FF2B5EF4-FFF2-40B4-BE49-F238E27FC236}">
                    <a16:creationId xmlns:a16="http://schemas.microsoft.com/office/drawing/2014/main" id="{90DBE67E-4C25-432E-8B10-2098501EF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" y="890"/>
                <a:ext cx="5522" cy="26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34" name="Rectangle 20">
                <a:extLst>
                  <a:ext uri="{FF2B5EF4-FFF2-40B4-BE49-F238E27FC236}">
                    <a16:creationId xmlns:a16="http://schemas.microsoft.com/office/drawing/2014/main" id="{599EDF9F-96DA-4CC2-B426-F0B0D5A16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1" y="1451"/>
                <a:ext cx="3454" cy="1280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35" name="Rectangle 21">
                <a:extLst>
                  <a:ext uri="{FF2B5EF4-FFF2-40B4-BE49-F238E27FC236}">
                    <a16:creationId xmlns:a16="http://schemas.microsoft.com/office/drawing/2014/main" id="{4986F941-7282-4484-9D8E-016F81169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1" y="1451"/>
                <a:ext cx="3454" cy="1280"/>
              </a:xfrm>
              <a:prstGeom prst="rect">
                <a:avLst/>
              </a:prstGeom>
              <a:noFill/>
              <a:ln w="8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36" name="Line 22">
                <a:extLst>
                  <a:ext uri="{FF2B5EF4-FFF2-40B4-BE49-F238E27FC236}">
                    <a16:creationId xmlns:a16="http://schemas.microsoft.com/office/drawing/2014/main" id="{32F8D430-8BB4-479F-94CF-EFD33AD57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1" y="1451"/>
                <a:ext cx="0" cy="12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37" name="Line 23">
                <a:extLst>
                  <a:ext uri="{FF2B5EF4-FFF2-40B4-BE49-F238E27FC236}">
                    <a16:creationId xmlns:a16="http://schemas.microsoft.com/office/drawing/2014/main" id="{DC62AB77-7C29-46AF-AF2C-74C801012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2731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38" name="Line 24">
                <a:extLst>
                  <a:ext uri="{FF2B5EF4-FFF2-40B4-BE49-F238E27FC236}">
                    <a16:creationId xmlns:a16="http://schemas.microsoft.com/office/drawing/2014/main" id="{A09C1A77-3E14-4F39-9BF4-E2E7B8555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2413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39" name="Line 25">
                <a:extLst>
                  <a:ext uri="{FF2B5EF4-FFF2-40B4-BE49-F238E27FC236}">
                    <a16:creationId xmlns:a16="http://schemas.microsoft.com/office/drawing/2014/main" id="{224D7D4C-13BB-4DCE-8F38-3C8FDEBE4F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2095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0" name="Line 26">
                <a:extLst>
                  <a:ext uri="{FF2B5EF4-FFF2-40B4-BE49-F238E27FC236}">
                    <a16:creationId xmlns:a16="http://schemas.microsoft.com/office/drawing/2014/main" id="{E7C78F07-AB42-4CD0-9169-E5D25A46A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1769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1" name="Line 27">
                <a:extLst>
                  <a:ext uri="{FF2B5EF4-FFF2-40B4-BE49-F238E27FC236}">
                    <a16:creationId xmlns:a16="http://schemas.microsoft.com/office/drawing/2014/main" id="{5ABDAE05-7C8A-45E4-A548-9F361F14E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1451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2" name="Line 28">
                <a:extLst>
                  <a:ext uri="{FF2B5EF4-FFF2-40B4-BE49-F238E27FC236}">
                    <a16:creationId xmlns:a16="http://schemas.microsoft.com/office/drawing/2014/main" id="{A056CAF7-D965-4165-9867-690C1D005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1" y="2731"/>
                <a:ext cx="345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3" name="Line 29">
                <a:extLst>
                  <a:ext uri="{FF2B5EF4-FFF2-40B4-BE49-F238E27FC236}">
                    <a16:creationId xmlns:a16="http://schemas.microsoft.com/office/drawing/2014/main" id="{73995D68-06F0-4DF9-8A8C-D259193BD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1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4" name="Line 30">
                <a:extLst>
                  <a:ext uri="{FF2B5EF4-FFF2-40B4-BE49-F238E27FC236}">
                    <a16:creationId xmlns:a16="http://schemas.microsoft.com/office/drawing/2014/main" id="{0627F6A6-B7B7-4255-9F3F-4AA2F0BC2A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5" name="Line 31">
                <a:extLst>
                  <a:ext uri="{FF2B5EF4-FFF2-40B4-BE49-F238E27FC236}">
                    <a16:creationId xmlns:a16="http://schemas.microsoft.com/office/drawing/2014/main" id="{B84096CB-DD4B-43B3-97AD-2EA03AEA4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1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6" name="Line 32">
                <a:extLst>
                  <a:ext uri="{FF2B5EF4-FFF2-40B4-BE49-F238E27FC236}">
                    <a16:creationId xmlns:a16="http://schemas.microsoft.com/office/drawing/2014/main" id="{35DAB068-C3D5-427E-B330-22C02BBA34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9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7" name="Line 33">
                <a:extLst>
                  <a:ext uri="{FF2B5EF4-FFF2-40B4-BE49-F238E27FC236}">
                    <a16:creationId xmlns:a16="http://schemas.microsoft.com/office/drawing/2014/main" id="{33C6328E-B79A-4E30-8E27-56BEA23D6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7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8" name="Line 34">
                <a:extLst>
                  <a:ext uri="{FF2B5EF4-FFF2-40B4-BE49-F238E27FC236}">
                    <a16:creationId xmlns:a16="http://schemas.microsoft.com/office/drawing/2014/main" id="{28FEA0D2-4734-4D8C-8967-701ABA613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49" name="Line 35">
                <a:extLst>
                  <a:ext uri="{FF2B5EF4-FFF2-40B4-BE49-F238E27FC236}">
                    <a16:creationId xmlns:a16="http://schemas.microsoft.com/office/drawing/2014/main" id="{291799F0-5C05-4742-A8CF-F687C69AD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7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0" name="Line 36">
                <a:extLst>
                  <a:ext uri="{FF2B5EF4-FFF2-40B4-BE49-F238E27FC236}">
                    <a16:creationId xmlns:a16="http://schemas.microsoft.com/office/drawing/2014/main" id="{4A8156CC-B6AB-4C9F-9C2B-9FEF29B92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1" name="Line 37">
                <a:extLst>
                  <a:ext uri="{FF2B5EF4-FFF2-40B4-BE49-F238E27FC236}">
                    <a16:creationId xmlns:a16="http://schemas.microsoft.com/office/drawing/2014/main" id="{FDF97E13-9BDA-456F-9493-1DEBB70C6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6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2" name="Line 38">
                <a:extLst>
                  <a:ext uri="{FF2B5EF4-FFF2-40B4-BE49-F238E27FC236}">
                    <a16:creationId xmlns:a16="http://schemas.microsoft.com/office/drawing/2014/main" id="{ABF49EDC-8DD1-4FBC-A016-210830D609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3" name="Line 39">
                <a:extLst>
                  <a:ext uri="{FF2B5EF4-FFF2-40B4-BE49-F238E27FC236}">
                    <a16:creationId xmlns:a16="http://schemas.microsoft.com/office/drawing/2014/main" id="{6BB3D8A6-D4B5-407A-ABFC-22842A7FC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3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4" name="Line 40">
                <a:extLst>
                  <a:ext uri="{FF2B5EF4-FFF2-40B4-BE49-F238E27FC236}">
                    <a16:creationId xmlns:a16="http://schemas.microsoft.com/office/drawing/2014/main" id="{95C2D31D-162F-4D2F-B773-0B361435A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4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5" name="Line 41">
                <a:extLst>
                  <a:ext uri="{FF2B5EF4-FFF2-40B4-BE49-F238E27FC236}">
                    <a16:creationId xmlns:a16="http://schemas.microsoft.com/office/drawing/2014/main" id="{243C3E59-73E8-4FCA-B8BC-2FA0ADF7C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3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6" name="Line 42">
                <a:extLst>
                  <a:ext uri="{FF2B5EF4-FFF2-40B4-BE49-F238E27FC236}">
                    <a16:creationId xmlns:a16="http://schemas.microsoft.com/office/drawing/2014/main" id="{1971BC95-1B56-4C37-98C9-C8BED9B0E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1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7" name="Line 43">
                <a:extLst>
                  <a:ext uri="{FF2B5EF4-FFF2-40B4-BE49-F238E27FC236}">
                    <a16:creationId xmlns:a16="http://schemas.microsoft.com/office/drawing/2014/main" id="{65EC4EAA-62F2-42CE-B568-988F9B7E0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2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8" name="Line 44">
                <a:extLst>
                  <a:ext uri="{FF2B5EF4-FFF2-40B4-BE49-F238E27FC236}">
                    <a16:creationId xmlns:a16="http://schemas.microsoft.com/office/drawing/2014/main" id="{202E3B25-0AE5-4703-A015-57B9EB2A8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59" name="Line 45">
                <a:extLst>
                  <a:ext uri="{FF2B5EF4-FFF2-40B4-BE49-F238E27FC236}">
                    <a16:creationId xmlns:a16="http://schemas.microsoft.com/office/drawing/2014/main" id="{D6FC2656-1BD8-40B9-A761-940CFD6F0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9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0" name="Line 46">
                <a:extLst>
                  <a:ext uri="{FF2B5EF4-FFF2-40B4-BE49-F238E27FC236}">
                    <a16:creationId xmlns:a16="http://schemas.microsoft.com/office/drawing/2014/main" id="{DABD5712-6E16-4F38-9336-5D97795ED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1" name="Line 47">
                <a:extLst>
                  <a:ext uri="{FF2B5EF4-FFF2-40B4-BE49-F238E27FC236}">
                    <a16:creationId xmlns:a16="http://schemas.microsoft.com/office/drawing/2014/main" id="{75DDBC36-1BD1-45E8-BCA3-C9B709086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2" name="Line 48">
                <a:extLst>
                  <a:ext uri="{FF2B5EF4-FFF2-40B4-BE49-F238E27FC236}">
                    <a16:creationId xmlns:a16="http://schemas.microsoft.com/office/drawing/2014/main" id="{783FD859-4BD5-43D5-A727-B644703A9F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7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3" name="Line 49">
                <a:extLst>
                  <a:ext uri="{FF2B5EF4-FFF2-40B4-BE49-F238E27FC236}">
                    <a16:creationId xmlns:a16="http://schemas.microsoft.com/office/drawing/2014/main" id="{B810A57A-806D-4F2C-8050-8C483E7F2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4" name="Line 50">
                <a:extLst>
                  <a:ext uri="{FF2B5EF4-FFF2-40B4-BE49-F238E27FC236}">
                    <a16:creationId xmlns:a16="http://schemas.microsoft.com/office/drawing/2014/main" id="{4169BF53-7933-49EC-B1D7-7EA5683D9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6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5" name="Line 51">
                <a:extLst>
                  <a:ext uri="{FF2B5EF4-FFF2-40B4-BE49-F238E27FC236}">
                    <a16:creationId xmlns:a16="http://schemas.microsoft.com/office/drawing/2014/main" id="{CFA111F0-79FD-48DB-BBB5-419BDF4796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6" name="Line 52">
                <a:extLst>
                  <a:ext uri="{FF2B5EF4-FFF2-40B4-BE49-F238E27FC236}">
                    <a16:creationId xmlns:a16="http://schemas.microsoft.com/office/drawing/2014/main" id="{9CC7DEB3-8B1F-48FB-8B3E-21116B88B5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7" name="Line 53">
                <a:extLst>
                  <a:ext uri="{FF2B5EF4-FFF2-40B4-BE49-F238E27FC236}">
                    <a16:creationId xmlns:a16="http://schemas.microsoft.com/office/drawing/2014/main" id="{38BE2D38-9D14-4B29-9D7F-22FB33D5A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4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8" name="Line 54">
                <a:extLst>
                  <a:ext uri="{FF2B5EF4-FFF2-40B4-BE49-F238E27FC236}">
                    <a16:creationId xmlns:a16="http://schemas.microsoft.com/office/drawing/2014/main" id="{E37E3B61-FB0E-40A9-8073-E1C5CD334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22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9" name="Line 55">
                <a:extLst>
                  <a:ext uri="{FF2B5EF4-FFF2-40B4-BE49-F238E27FC236}">
                    <a16:creationId xmlns:a16="http://schemas.microsoft.com/office/drawing/2014/main" id="{985DF80D-85CF-4285-9813-B86ACE88D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3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0" name="Line 56">
                <a:extLst>
                  <a:ext uri="{FF2B5EF4-FFF2-40B4-BE49-F238E27FC236}">
                    <a16:creationId xmlns:a16="http://schemas.microsoft.com/office/drawing/2014/main" id="{F0C778BD-AC0A-4BA5-A7AC-672EF87D6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2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1" name="Line 57">
                <a:extLst>
                  <a:ext uri="{FF2B5EF4-FFF2-40B4-BE49-F238E27FC236}">
                    <a16:creationId xmlns:a16="http://schemas.microsoft.com/office/drawing/2014/main" id="{F52C7F7E-031C-4680-BFB7-4F66C60F7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1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2" name="Line 58">
                <a:extLst>
                  <a:ext uri="{FF2B5EF4-FFF2-40B4-BE49-F238E27FC236}">
                    <a16:creationId xmlns:a16="http://schemas.microsoft.com/office/drawing/2014/main" id="{0F331F87-8C94-4BD1-B01B-6762A4875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01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3" name="Line 59">
                <a:extLst>
                  <a:ext uri="{FF2B5EF4-FFF2-40B4-BE49-F238E27FC236}">
                    <a16:creationId xmlns:a16="http://schemas.microsoft.com/office/drawing/2014/main" id="{F38C44CD-4BA5-430A-8030-9731FB421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4" name="Line 60">
                <a:extLst>
                  <a:ext uri="{FF2B5EF4-FFF2-40B4-BE49-F238E27FC236}">
                    <a16:creationId xmlns:a16="http://schemas.microsoft.com/office/drawing/2014/main" id="{87752394-0690-4AC2-A74E-BC4336A96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9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5" name="Line 61">
                <a:extLst>
                  <a:ext uri="{FF2B5EF4-FFF2-40B4-BE49-F238E27FC236}">
                    <a16:creationId xmlns:a16="http://schemas.microsoft.com/office/drawing/2014/main" id="{B0EB02C4-F4E1-49DF-9601-4942B1918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9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6" name="Line 62">
                <a:extLst>
                  <a:ext uri="{FF2B5EF4-FFF2-40B4-BE49-F238E27FC236}">
                    <a16:creationId xmlns:a16="http://schemas.microsoft.com/office/drawing/2014/main" id="{FA1C30A8-FC78-4C1C-AF6B-3CE14B8E2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8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7" name="Line 63">
                <a:extLst>
                  <a:ext uri="{FF2B5EF4-FFF2-40B4-BE49-F238E27FC236}">
                    <a16:creationId xmlns:a16="http://schemas.microsoft.com/office/drawing/2014/main" id="{E4CD0842-5FDF-48B6-84A2-B9C6EE93F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86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8" name="Line 64">
                <a:extLst>
                  <a:ext uri="{FF2B5EF4-FFF2-40B4-BE49-F238E27FC236}">
                    <a16:creationId xmlns:a16="http://schemas.microsoft.com/office/drawing/2014/main" id="{EABFC758-54A9-4958-8BC4-8C4A5C5AC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7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79" name="Line 65">
                <a:extLst>
                  <a:ext uri="{FF2B5EF4-FFF2-40B4-BE49-F238E27FC236}">
                    <a16:creationId xmlns:a16="http://schemas.microsoft.com/office/drawing/2014/main" id="{13A6321B-06CB-40F2-B5D7-889AD5912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0" name="Line 66">
                <a:extLst>
                  <a:ext uri="{FF2B5EF4-FFF2-40B4-BE49-F238E27FC236}">
                    <a16:creationId xmlns:a16="http://schemas.microsoft.com/office/drawing/2014/main" id="{DA835B11-D04A-4A1B-AAE5-22ACF1B33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1" y="2723"/>
                <a:ext cx="99" cy="0"/>
              </a:xfrm>
              <a:prstGeom prst="line">
                <a:avLst/>
              </a:prstGeom>
              <a:noFill/>
              <a:ln w="23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1" name="Line 67">
                <a:extLst>
                  <a:ext uri="{FF2B5EF4-FFF2-40B4-BE49-F238E27FC236}">
                    <a16:creationId xmlns:a16="http://schemas.microsoft.com/office/drawing/2014/main" id="{48F22315-FC8E-4509-8233-081ED5300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0" y="272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2" name="Line 68">
                <a:extLst>
                  <a:ext uri="{FF2B5EF4-FFF2-40B4-BE49-F238E27FC236}">
                    <a16:creationId xmlns:a16="http://schemas.microsoft.com/office/drawing/2014/main" id="{90602F67-7A8F-46D8-B654-AA4FB90137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2723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3" name="Line 69">
                <a:extLst>
                  <a:ext uri="{FF2B5EF4-FFF2-40B4-BE49-F238E27FC236}">
                    <a16:creationId xmlns:a16="http://schemas.microsoft.com/office/drawing/2014/main" id="{A8C87782-796D-4023-8A6F-48AD5CD35B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9" y="2723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4" name="Line 70">
                <a:extLst>
                  <a:ext uri="{FF2B5EF4-FFF2-40B4-BE49-F238E27FC236}">
                    <a16:creationId xmlns:a16="http://schemas.microsoft.com/office/drawing/2014/main" id="{DD9FABB3-BB7B-4527-9ADF-24FE18DB2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7" y="272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5" name="Line 71">
                <a:extLst>
                  <a:ext uri="{FF2B5EF4-FFF2-40B4-BE49-F238E27FC236}">
                    <a16:creationId xmlns:a16="http://schemas.microsoft.com/office/drawing/2014/main" id="{9E24657E-D656-48B4-AC41-C3AE6F73E6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8" y="2723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6" name="Freeform 72">
                <a:extLst>
                  <a:ext uri="{FF2B5EF4-FFF2-40B4-BE49-F238E27FC236}">
                    <a16:creationId xmlns:a16="http://schemas.microsoft.com/office/drawing/2014/main" id="{4809D545-F2E8-4EC7-A950-577A3E2B7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7" y="2716"/>
                <a:ext cx="98" cy="7"/>
              </a:xfrm>
              <a:custGeom>
                <a:avLst/>
                <a:gdLst>
                  <a:gd name="T0" fmla="*/ 0 w 98"/>
                  <a:gd name="T1" fmla="*/ 7 h 7"/>
                  <a:gd name="T2" fmla="*/ 53 w 98"/>
                  <a:gd name="T3" fmla="*/ 0 h 7"/>
                  <a:gd name="T4" fmla="*/ 98 w 98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7">
                    <a:moveTo>
                      <a:pt x="0" y="7"/>
                    </a:moveTo>
                    <a:lnTo>
                      <a:pt x="53" y="0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7" name="Line 73">
                <a:extLst>
                  <a:ext uri="{FF2B5EF4-FFF2-40B4-BE49-F238E27FC236}">
                    <a16:creationId xmlns:a16="http://schemas.microsoft.com/office/drawing/2014/main" id="{6B30A9C5-87B7-49EC-A47F-7E7916697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5" y="2716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8" name="Line 74">
                <a:extLst>
                  <a:ext uri="{FF2B5EF4-FFF2-40B4-BE49-F238E27FC236}">
                    <a16:creationId xmlns:a16="http://schemas.microsoft.com/office/drawing/2014/main" id="{325A8DF0-A670-45AD-AD28-EBAD6AEE8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2716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89" name="Line 75">
                <a:extLst>
                  <a:ext uri="{FF2B5EF4-FFF2-40B4-BE49-F238E27FC236}">
                    <a16:creationId xmlns:a16="http://schemas.microsoft.com/office/drawing/2014/main" id="{0EB87D88-72F4-4552-BC9C-BA0983F7E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5" y="2716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0" name="Freeform 76">
                <a:extLst>
                  <a:ext uri="{FF2B5EF4-FFF2-40B4-BE49-F238E27FC236}">
                    <a16:creationId xmlns:a16="http://schemas.microsoft.com/office/drawing/2014/main" id="{29EB5545-A0AF-443F-BB58-53A088CFE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" y="2708"/>
                <a:ext cx="91" cy="8"/>
              </a:xfrm>
              <a:custGeom>
                <a:avLst/>
                <a:gdLst>
                  <a:gd name="T0" fmla="*/ 0 w 91"/>
                  <a:gd name="T1" fmla="*/ 8 h 8"/>
                  <a:gd name="T2" fmla="*/ 46 w 91"/>
                  <a:gd name="T3" fmla="*/ 0 h 8"/>
                  <a:gd name="T4" fmla="*/ 91 w 91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8">
                    <a:moveTo>
                      <a:pt x="0" y="8"/>
                    </a:moveTo>
                    <a:lnTo>
                      <a:pt x="46" y="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1" name="Line 77">
                <a:extLst>
                  <a:ext uri="{FF2B5EF4-FFF2-40B4-BE49-F238E27FC236}">
                    <a16:creationId xmlns:a16="http://schemas.microsoft.com/office/drawing/2014/main" id="{59AEF6B4-64D4-4C8E-B213-ECB761576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4" y="2708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2" name="Line 78">
                <a:extLst>
                  <a:ext uri="{FF2B5EF4-FFF2-40B4-BE49-F238E27FC236}">
                    <a16:creationId xmlns:a16="http://schemas.microsoft.com/office/drawing/2014/main" id="{8B67CADC-1D27-43A8-A635-59537E6A7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3" y="2708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3" name="Freeform 79">
                <a:extLst>
                  <a:ext uri="{FF2B5EF4-FFF2-40B4-BE49-F238E27FC236}">
                    <a16:creationId xmlns:a16="http://schemas.microsoft.com/office/drawing/2014/main" id="{74429BEC-9A6A-4BA1-A39C-929F62D84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1" y="2701"/>
                <a:ext cx="91" cy="7"/>
              </a:xfrm>
              <a:custGeom>
                <a:avLst/>
                <a:gdLst>
                  <a:gd name="T0" fmla="*/ 0 w 91"/>
                  <a:gd name="T1" fmla="*/ 7 h 7"/>
                  <a:gd name="T2" fmla="*/ 45 w 91"/>
                  <a:gd name="T3" fmla="*/ 0 h 7"/>
                  <a:gd name="T4" fmla="*/ 91 w 91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7">
                    <a:moveTo>
                      <a:pt x="0" y="7"/>
                    </a:moveTo>
                    <a:lnTo>
                      <a:pt x="45" y="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4" name="Line 80">
                <a:extLst>
                  <a:ext uri="{FF2B5EF4-FFF2-40B4-BE49-F238E27FC236}">
                    <a16:creationId xmlns:a16="http://schemas.microsoft.com/office/drawing/2014/main" id="{20675F1A-8EAB-4C5B-B9B7-0AD778CD7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2" y="2701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5" name="Line 81">
                <a:extLst>
                  <a:ext uri="{FF2B5EF4-FFF2-40B4-BE49-F238E27FC236}">
                    <a16:creationId xmlns:a16="http://schemas.microsoft.com/office/drawing/2014/main" id="{AF9CD3C8-9510-4211-ABD0-82BE3E0DA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0" y="2693"/>
                <a:ext cx="99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6" name="Line 82">
                <a:extLst>
                  <a:ext uri="{FF2B5EF4-FFF2-40B4-BE49-F238E27FC236}">
                    <a16:creationId xmlns:a16="http://schemas.microsoft.com/office/drawing/2014/main" id="{A8DB6B6E-2496-4DC4-955C-D496C411AF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9" y="2685"/>
                <a:ext cx="91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7" name="Line 83">
                <a:extLst>
                  <a:ext uri="{FF2B5EF4-FFF2-40B4-BE49-F238E27FC236}">
                    <a16:creationId xmlns:a16="http://schemas.microsoft.com/office/drawing/2014/main" id="{691C5E77-C585-4DD0-A1A0-AA63EFA5B4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2685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8" name="Line 84">
                <a:extLst>
                  <a:ext uri="{FF2B5EF4-FFF2-40B4-BE49-F238E27FC236}">
                    <a16:creationId xmlns:a16="http://schemas.microsoft.com/office/drawing/2014/main" id="{478808B2-09D7-436C-A91C-633408BDE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8" y="2678"/>
                <a:ext cx="99" cy="7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99" name="Line 85">
                <a:extLst>
                  <a:ext uri="{FF2B5EF4-FFF2-40B4-BE49-F238E27FC236}">
                    <a16:creationId xmlns:a16="http://schemas.microsoft.com/office/drawing/2014/main" id="{73883185-562F-4232-B709-39A8716E9B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7" y="2670"/>
                <a:ext cx="91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0" name="Line 86">
                <a:extLst>
                  <a:ext uri="{FF2B5EF4-FFF2-40B4-BE49-F238E27FC236}">
                    <a16:creationId xmlns:a16="http://schemas.microsoft.com/office/drawing/2014/main" id="{2C46F4B3-1802-45F5-B57B-1118A392F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8" y="2663"/>
                <a:ext cx="98" cy="7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1" name="Line 87">
                <a:extLst>
                  <a:ext uri="{FF2B5EF4-FFF2-40B4-BE49-F238E27FC236}">
                    <a16:creationId xmlns:a16="http://schemas.microsoft.com/office/drawing/2014/main" id="{D7624969-5BD5-42C0-BF6A-DA7DD2B3AE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6" y="2655"/>
                <a:ext cx="99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2" name="Line 88">
                <a:extLst>
                  <a:ext uri="{FF2B5EF4-FFF2-40B4-BE49-F238E27FC236}">
                    <a16:creationId xmlns:a16="http://schemas.microsoft.com/office/drawing/2014/main" id="{F269C94D-EC9E-4B15-878A-C705A2E1C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5" y="2640"/>
                <a:ext cx="90" cy="1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3" name="Line 89">
                <a:extLst>
                  <a:ext uri="{FF2B5EF4-FFF2-40B4-BE49-F238E27FC236}">
                    <a16:creationId xmlns:a16="http://schemas.microsoft.com/office/drawing/2014/main" id="{7094B61A-725A-400C-811F-88A24F2D6D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5" y="2632"/>
                <a:ext cx="99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4" name="Line 90">
                <a:extLst>
                  <a:ext uri="{FF2B5EF4-FFF2-40B4-BE49-F238E27FC236}">
                    <a16:creationId xmlns:a16="http://schemas.microsoft.com/office/drawing/2014/main" id="{628FEE04-B94C-443F-A3A6-1EBBE39419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4" y="2617"/>
                <a:ext cx="98" cy="1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5" name="Line 91">
                <a:extLst>
                  <a:ext uri="{FF2B5EF4-FFF2-40B4-BE49-F238E27FC236}">
                    <a16:creationId xmlns:a16="http://schemas.microsoft.com/office/drawing/2014/main" id="{98FC131A-1C45-4D77-BA31-BCA5221CD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22" y="2602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6" name="Line 92">
                <a:extLst>
                  <a:ext uri="{FF2B5EF4-FFF2-40B4-BE49-F238E27FC236}">
                    <a16:creationId xmlns:a16="http://schemas.microsoft.com/office/drawing/2014/main" id="{BA7615D8-A313-4439-A20E-C22A11138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3" y="2587"/>
                <a:ext cx="99" cy="1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7" name="Freeform 93">
                <a:extLst>
                  <a:ext uri="{FF2B5EF4-FFF2-40B4-BE49-F238E27FC236}">
                    <a16:creationId xmlns:a16="http://schemas.microsoft.com/office/drawing/2014/main" id="{473E88A2-B37D-44F1-A96C-D2A310880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564"/>
                <a:ext cx="98" cy="23"/>
              </a:xfrm>
              <a:custGeom>
                <a:avLst/>
                <a:gdLst>
                  <a:gd name="T0" fmla="*/ 0 w 98"/>
                  <a:gd name="T1" fmla="*/ 23 h 23"/>
                  <a:gd name="T2" fmla="*/ 53 w 98"/>
                  <a:gd name="T3" fmla="*/ 8 h 23"/>
                  <a:gd name="T4" fmla="*/ 98 w 98"/>
                  <a:gd name="T5" fmla="*/ 0 h 2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23">
                    <a:moveTo>
                      <a:pt x="0" y="23"/>
                    </a:moveTo>
                    <a:lnTo>
                      <a:pt x="53" y="8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8" name="Freeform 94">
                <a:extLst>
                  <a:ext uri="{FF2B5EF4-FFF2-40B4-BE49-F238E27FC236}">
                    <a16:creationId xmlns:a16="http://schemas.microsoft.com/office/drawing/2014/main" id="{0C808709-EF1B-4569-BBF1-52751141C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0" y="2549"/>
                <a:ext cx="91" cy="15"/>
              </a:xfrm>
              <a:custGeom>
                <a:avLst/>
                <a:gdLst>
                  <a:gd name="T0" fmla="*/ 0 w 91"/>
                  <a:gd name="T1" fmla="*/ 15 h 15"/>
                  <a:gd name="T2" fmla="*/ 46 w 91"/>
                  <a:gd name="T3" fmla="*/ 8 h 15"/>
                  <a:gd name="T4" fmla="*/ 91 w 91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15">
                    <a:moveTo>
                      <a:pt x="0" y="15"/>
                    </a:moveTo>
                    <a:lnTo>
                      <a:pt x="46" y="8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09" name="Freeform 95">
                <a:extLst>
                  <a:ext uri="{FF2B5EF4-FFF2-40B4-BE49-F238E27FC236}">
                    <a16:creationId xmlns:a16="http://schemas.microsoft.com/office/drawing/2014/main" id="{828CD9EA-A613-4E91-A854-E9D1C75B4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2519"/>
                <a:ext cx="99" cy="30"/>
              </a:xfrm>
              <a:custGeom>
                <a:avLst/>
                <a:gdLst>
                  <a:gd name="T0" fmla="*/ 0 w 99"/>
                  <a:gd name="T1" fmla="*/ 30 h 30"/>
                  <a:gd name="T2" fmla="*/ 46 w 99"/>
                  <a:gd name="T3" fmla="*/ 15 h 30"/>
                  <a:gd name="T4" fmla="*/ 99 w 99"/>
                  <a:gd name="T5" fmla="*/ 0 h 3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30">
                    <a:moveTo>
                      <a:pt x="0" y="30"/>
                    </a:moveTo>
                    <a:lnTo>
                      <a:pt x="46" y="15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0" name="Line 96">
                <a:extLst>
                  <a:ext uri="{FF2B5EF4-FFF2-40B4-BE49-F238E27FC236}">
                    <a16:creationId xmlns:a16="http://schemas.microsoft.com/office/drawing/2014/main" id="{FC487A4F-C3FD-4B53-A90B-ABDD7352DD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0" y="2496"/>
                <a:ext cx="98" cy="23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1" name="Line 97">
                <a:extLst>
                  <a:ext uri="{FF2B5EF4-FFF2-40B4-BE49-F238E27FC236}">
                    <a16:creationId xmlns:a16="http://schemas.microsoft.com/office/drawing/2014/main" id="{420B150E-C663-4B31-A43C-77DD6021B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98" y="2466"/>
                <a:ext cx="91" cy="3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2" name="Line 98">
                <a:extLst>
                  <a:ext uri="{FF2B5EF4-FFF2-40B4-BE49-F238E27FC236}">
                    <a16:creationId xmlns:a16="http://schemas.microsoft.com/office/drawing/2014/main" id="{5CA2FF55-0296-4FF3-A542-49B04ED0F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9" y="2428"/>
                <a:ext cx="99" cy="3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3" name="Line 99">
                <a:extLst>
                  <a:ext uri="{FF2B5EF4-FFF2-40B4-BE49-F238E27FC236}">
                    <a16:creationId xmlns:a16="http://schemas.microsoft.com/office/drawing/2014/main" id="{43380EFD-C710-4EB7-AC95-8BB436D2A9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88" y="2390"/>
                <a:ext cx="98" cy="3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4" name="Line 100">
                <a:extLst>
                  <a:ext uri="{FF2B5EF4-FFF2-40B4-BE49-F238E27FC236}">
                    <a16:creationId xmlns:a16="http://schemas.microsoft.com/office/drawing/2014/main" id="{5A85F64C-0F0F-4D6A-8A03-2AE3B1D689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86" y="2345"/>
                <a:ext cx="91" cy="4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5" name="Line 101">
                <a:extLst>
                  <a:ext uri="{FF2B5EF4-FFF2-40B4-BE49-F238E27FC236}">
                    <a16:creationId xmlns:a16="http://schemas.microsoft.com/office/drawing/2014/main" id="{F6C11453-060A-4507-A6D7-CFD5FF1EC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7" y="2291"/>
                <a:ext cx="98" cy="54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6" name="Line 102">
                <a:extLst>
                  <a:ext uri="{FF2B5EF4-FFF2-40B4-BE49-F238E27FC236}">
                    <a16:creationId xmlns:a16="http://schemas.microsoft.com/office/drawing/2014/main" id="{F1CC3C45-26B2-4E5B-8AC3-BB9286A35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1" y="2716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7" name="Freeform 103">
                <a:extLst>
                  <a:ext uri="{FF2B5EF4-FFF2-40B4-BE49-F238E27FC236}">
                    <a16:creationId xmlns:a16="http://schemas.microsoft.com/office/drawing/2014/main" id="{5F0D1514-ED54-44E5-9CA3-7315FDFC5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" y="2708"/>
                <a:ext cx="91" cy="8"/>
              </a:xfrm>
              <a:custGeom>
                <a:avLst/>
                <a:gdLst>
                  <a:gd name="T0" fmla="*/ 0 w 91"/>
                  <a:gd name="T1" fmla="*/ 8 h 8"/>
                  <a:gd name="T2" fmla="*/ 45 w 91"/>
                  <a:gd name="T3" fmla="*/ 0 h 8"/>
                  <a:gd name="T4" fmla="*/ 91 w 91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8">
                    <a:moveTo>
                      <a:pt x="0" y="8"/>
                    </a:moveTo>
                    <a:lnTo>
                      <a:pt x="45" y="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8" name="Line 104">
                <a:extLst>
                  <a:ext uri="{FF2B5EF4-FFF2-40B4-BE49-F238E27FC236}">
                    <a16:creationId xmlns:a16="http://schemas.microsoft.com/office/drawing/2014/main" id="{081106AE-FD8E-46F0-8033-1D732C644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2708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19" name="Line 105">
                <a:extLst>
                  <a:ext uri="{FF2B5EF4-FFF2-40B4-BE49-F238E27FC236}">
                    <a16:creationId xmlns:a16="http://schemas.microsoft.com/office/drawing/2014/main" id="{0C1BE899-5B9E-4C9A-A002-3FF3D6AFC4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9" y="2708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0" name="Freeform 106">
                <a:extLst>
                  <a:ext uri="{FF2B5EF4-FFF2-40B4-BE49-F238E27FC236}">
                    <a16:creationId xmlns:a16="http://schemas.microsoft.com/office/drawing/2014/main" id="{52FA776C-4FDB-4150-A4BD-9683A32E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7" y="2701"/>
                <a:ext cx="91" cy="7"/>
              </a:xfrm>
              <a:custGeom>
                <a:avLst/>
                <a:gdLst>
                  <a:gd name="T0" fmla="*/ 0 w 91"/>
                  <a:gd name="T1" fmla="*/ 7 h 7"/>
                  <a:gd name="T2" fmla="*/ 46 w 91"/>
                  <a:gd name="T3" fmla="*/ 0 h 7"/>
                  <a:gd name="T4" fmla="*/ 91 w 91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7">
                    <a:moveTo>
                      <a:pt x="0" y="7"/>
                    </a:moveTo>
                    <a:lnTo>
                      <a:pt x="46" y="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1" name="Line 107">
                <a:extLst>
                  <a:ext uri="{FF2B5EF4-FFF2-40B4-BE49-F238E27FC236}">
                    <a16:creationId xmlns:a16="http://schemas.microsoft.com/office/drawing/2014/main" id="{01A84939-20F6-44DD-986F-0C5E3B06B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8" y="2701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2" name="Line 108">
                <a:extLst>
                  <a:ext uri="{FF2B5EF4-FFF2-40B4-BE49-F238E27FC236}">
                    <a16:creationId xmlns:a16="http://schemas.microsoft.com/office/drawing/2014/main" id="{81F4011B-CBEA-44EA-A173-07402BF2C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7" y="2693"/>
                <a:ext cx="98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3" name="Line 109">
                <a:extLst>
                  <a:ext uri="{FF2B5EF4-FFF2-40B4-BE49-F238E27FC236}">
                    <a16:creationId xmlns:a16="http://schemas.microsoft.com/office/drawing/2014/main" id="{D6A79C64-58C4-4A3C-9F4A-5A19B4F743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5" y="2685"/>
                <a:ext cx="91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4" name="Line 110">
                <a:extLst>
                  <a:ext uri="{FF2B5EF4-FFF2-40B4-BE49-F238E27FC236}">
                    <a16:creationId xmlns:a16="http://schemas.microsoft.com/office/drawing/2014/main" id="{D6ACDD48-8831-47ED-9E88-575E198E66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2685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5" name="Line 111">
                <a:extLst>
                  <a:ext uri="{FF2B5EF4-FFF2-40B4-BE49-F238E27FC236}">
                    <a16:creationId xmlns:a16="http://schemas.microsoft.com/office/drawing/2014/main" id="{C7849673-BEDB-4458-A4A6-1BE42F039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5" y="2678"/>
                <a:ext cx="98" cy="7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6" name="Line 112">
                <a:extLst>
                  <a:ext uri="{FF2B5EF4-FFF2-40B4-BE49-F238E27FC236}">
                    <a16:creationId xmlns:a16="http://schemas.microsoft.com/office/drawing/2014/main" id="{7772E7C3-0DE1-4C8A-AFED-489B6D6A8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3" y="2670"/>
                <a:ext cx="91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7" name="Line 113">
                <a:extLst>
                  <a:ext uri="{FF2B5EF4-FFF2-40B4-BE49-F238E27FC236}">
                    <a16:creationId xmlns:a16="http://schemas.microsoft.com/office/drawing/2014/main" id="{B2500E12-0D3A-4B4E-9A80-2E6593C94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4" y="2663"/>
                <a:ext cx="99" cy="7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8" name="Line 114">
                <a:extLst>
                  <a:ext uri="{FF2B5EF4-FFF2-40B4-BE49-F238E27FC236}">
                    <a16:creationId xmlns:a16="http://schemas.microsoft.com/office/drawing/2014/main" id="{70F5E712-1CFA-428A-AEFB-E513DA342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3" y="2655"/>
                <a:ext cx="98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29" name="Line 115">
                <a:extLst>
                  <a:ext uri="{FF2B5EF4-FFF2-40B4-BE49-F238E27FC236}">
                    <a16:creationId xmlns:a16="http://schemas.microsoft.com/office/drawing/2014/main" id="{1740327E-5D42-4FA0-B97D-0B028533CA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1" y="2640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0" name="Line 116">
                <a:extLst>
                  <a:ext uri="{FF2B5EF4-FFF2-40B4-BE49-F238E27FC236}">
                    <a16:creationId xmlns:a16="http://schemas.microsoft.com/office/drawing/2014/main" id="{1D469179-843B-4117-8392-A33BEBC1E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2" y="2632"/>
                <a:ext cx="98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1" name="Line 117">
                <a:extLst>
                  <a:ext uri="{FF2B5EF4-FFF2-40B4-BE49-F238E27FC236}">
                    <a16:creationId xmlns:a16="http://schemas.microsoft.com/office/drawing/2014/main" id="{1E327BA9-FCA1-4B3C-B4DA-960F91843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0" y="2617"/>
                <a:ext cx="99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2" name="Line 118">
                <a:extLst>
                  <a:ext uri="{FF2B5EF4-FFF2-40B4-BE49-F238E27FC236}">
                    <a16:creationId xmlns:a16="http://schemas.microsoft.com/office/drawing/2014/main" id="{0682CF7F-FAF4-4A16-8870-3A17DBCDE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9" y="2602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3" name="Line 119">
                <a:extLst>
                  <a:ext uri="{FF2B5EF4-FFF2-40B4-BE49-F238E27FC236}">
                    <a16:creationId xmlns:a16="http://schemas.microsoft.com/office/drawing/2014/main" id="{E314E35B-51C7-4312-AC09-CC85EEC29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0" y="2587"/>
                <a:ext cx="98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4" name="Line 120">
                <a:extLst>
                  <a:ext uri="{FF2B5EF4-FFF2-40B4-BE49-F238E27FC236}">
                    <a16:creationId xmlns:a16="http://schemas.microsoft.com/office/drawing/2014/main" id="{00A16548-0138-44B0-8DAF-8F958B534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8" y="2572"/>
                <a:ext cx="99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5" name="Line 121">
                <a:extLst>
                  <a:ext uri="{FF2B5EF4-FFF2-40B4-BE49-F238E27FC236}">
                    <a16:creationId xmlns:a16="http://schemas.microsoft.com/office/drawing/2014/main" id="{EFFAE0D4-B575-44E9-A6F3-701A6F6A6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7" y="2549"/>
                <a:ext cx="91" cy="2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6" name="Line 122">
                <a:extLst>
                  <a:ext uri="{FF2B5EF4-FFF2-40B4-BE49-F238E27FC236}">
                    <a16:creationId xmlns:a16="http://schemas.microsoft.com/office/drawing/2014/main" id="{CF47AB52-42A5-4599-84FF-4ACEB548D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8" y="2526"/>
                <a:ext cx="98" cy="2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7" name="Line 123">
                <a:extLst>
                  <a:ext uri="{FF2B5EF4-FFF2-40B4-BE49-F238E27FC236}">
                    <a16:creationId xmlns:a16="http://schemas.microsoft.com/office/drawing/2014/main" id="{8A37E3B7-0FC2-4D40-A2A3-21658798E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36" y="2496"/>
                <a:ext cx="99" cy="3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8" name="Line 124">
                <a:extLst>
                  <a:ext uri="{FF2B5EF4-FFF2-40B4-BE49-F238E27FC236}">
                    <a16:creationId xmlns:a16="http://schemas.microsoft.com/office/drawing/2014/main" id="{8A14710B-F113-4A8E-8817-FFF53A2C6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5" y="2466"/>
                <a:ext cx="90" cy="3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39" name="Freeform 125">
                <a:extLst>
                  <a:ext uri="{FF2B5EF4-FFF2-40B4-BE49-F238E27FC236}">
                    <a16:creationId xmlns:a16="http://schemas.microsoft.com/office/drawing/2014/main" id="{A527B9F3-8640-40F2-9878-9BB090869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5" y="2435"/>
                <a:ext cx="99" cy="31"/>
              </a:xfrm>
              <a:custGeom>
                <a:avLst/>
                <a:gdLst>
                  <a:gd name="T0" fmla="*/ 0 w 99"/>
                  <a:gd name="T1" fmla="*/ 31 h 31"/>
                  <a:gd name="T2" fmla="*/ 46 w 99"/>
                  <a:gd name="T3" fmla="*/ 16 h 31"/>
                  <a:gd name="T4" fmla="*/ 99 w 99"/>
                  <a:gd name="T5" fmla="*/ 0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31">
                    <a:moveTo>
                      <a:pt x="0" y="31"/>
                    </a:moveTo>
                    <a:lnTo>
                      <a:pt x="46" y="16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0" name="Freeform 126">
                <a:extLst>
                  <a:ext uri="{FF2B5EF4-FFF2-40B4-BE49-F238E27FC236}">
                    <a16:creationId xmlns:a16="http://schemas.microsoft.com/office/drawing/2014/main" id="{EF82FF13-D4EF-4414-B3B1-26A68E0F6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390"/>
                <a:ext cx="98" cy="45"/>
              </a:xfrm>
              <a:custGeom>
                <a:avLst/>
                <a:gdLst>
                  <a:gd name="T0" fmla="*/ 0 w 98"/>
                  <a:gd name="T1" fmla="*/ 45 h 45"/>
                  <a:gd name="T2" fmla="*/ 53 w 98"/>
                  <a:gd name="T3" fmla="*/ 23 h 45"/>
                  <a:gd name="T4" fmla="*/ 98 w 98"/>
                  <a:gd name="T5" fmla="*/ 0 h 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45">
                    <a:moveTo>
                      <a:pt x="0" y="45"/>
                    </a:moveTo>
                    <a:lnTo>
                      <a:pt x="53" y="23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1" name="Freeform 127">
                <a:extLst>
                  <a:ext uri="{FF2B5EF4-FFF2-40B4-BE49-F238E27FC236}">
                    <a16:creationId xmlns:a16="http://schemas.microsoft.com/office/drawing/2014/main" id="{F57069C0-6644-47F9-B192-7825E5D55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" y="2352"/>
                <a:ext cx="91" cy="38"/>
              </a:xfrm>
              <a:custGeom>
                <a:avLst/>
                <a:gdLst>
                  <a:gd name="T0" fmla="*/ 0 w 91"/>
                  <a:gd name="T1" fmla="*/ 38 h 38"/>
                  <a:gd name="T2" fmla="*/ 46 w 91"/>
                  <a:gd name="T3" fmla="*/ 23 h 38"/>
                  <a:gd name="T4" fmla="*/ 91 w 91"/>
                  <a:gd name="T5" fmla="*/ 0 h 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38">
                    <a:moveTo>
                      <a:pt x="0" y="38"/>
                    </a:moveTo>
                    <a:lnTo>
                      <a:pt x="46" y="23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2" name="Line 128">
                <a:extLst>
                  <a:ext uri="{FF2B5EF4-FFF2-40B4-BE49-F238E27FC236}">
                    <a16:creationId xmlns:a16="http://schemas.microsoft.com/office/drawing/2014/main" id="{E7B01719-0455-4FCF-8618-33861B583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3" y="2299"/>
                <a:ext cx="99" cy="5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3" name="Line 129">
                <a:extLst>
                  <a:ext uri="{FF2B5EF4-FFF2-40B4-BE49-F238E27FC236}">
                    <a16:creationId xmlns:a16="http://schemas.microsoft.com/office/drawing/2014/main" id="{1A50AD2D-A947-46A4-BC78-15165A9FB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2" y="2238"/>
                <a:ext cx="98" cy="6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4" name="Freeform 130">
                <a:extLst>
                  <a:ext uri="{FF2B5EF4-FFF2-40B4-BE49-F238E27FC236}">
                    <a16:creationId xmlns:a16="http://schemas.microsoft.com/office/drawing/2014/main" id="{CE0F8585-A539-4EA1-A32C-68BACB355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0" y="2178"/>
                <a:ext cx="91" cy="60"/>
              </a:xfrm>
              <a:custGeom>
                <a:avLst/>
                <a:gdLst>
                  <a:gd name="T0" fmla="*/ 0 w 91"/>
                  <a:gd name="T1" fmla="*/ 60 h 60"/>
                  <a:gd name="T2" fmla="*/ 46 w 91"/>
                  <a:gd name="T3" fmla="*/ 30 h 60"/>
                  <a:gd name="T4" fmla="*/ 91 w 91"/>
                  <a:gd name="T5" fmla="*/ 0 h 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60">
                    <a:moveTo>
                      <a:pt x="0" y="60"/>
                    </a:moveTo>
                    <a:lnTo>
                      <a:pt x="46" y="3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5" name="Freeform 131">
                <a:extLst>
                  <a:ext uri="{FF2B5EF4-FFF2-40B4-BE49-F238E27FC236}">
                    <a16:creationId xmlns:a16="http://schemas.microsoft.com/office/drawing/2014/main" id="{1EDCBDF9-0484-4EB1-840B-08FF3595C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2102"/>
                <a:ext cx="99" cy="76"/>
              </a:xfrm>
              <a:custGeom>
                <a:avLst/>
                <a:gdLst>
                  <a:gd name="T0" fmla="*/ 0 w 99"/>
                  <a:gd name="T1" fmla="*/ 76 h 76"/>
                  <a:gd name="T2" fmla="*/ 46 w 99"/>
                  <a:gd name="T3" fmla="*/ 38 h 76"/>
                  <a:gd name="T4" fmla="*/ 99 w 99"/>
                  <a:gd name="T5" fmla="*/ 0 h 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76">
                    <a:moveTo>
                      <a:pt x="0" y="76"/>
                    </a:moveTo>
                    <a:lnTo>
                      <a:pt x="46" y="38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6" name="Freeform 132">
                <a:extLst>
                  <a:ext uri="{FF2B5EF4-FFF2-40B4-BE49-F238E27FC236}">
                    <a16:creationId xmlns:a16="http://schemas.microsoft.com/office/drawing/2014/main" id="{B121ADFE-7D5A-49FB-950C-B153D9FDD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2026"/>
                <a:ext cx="98" cy="76"/>
              </a:xfrm>
              <a:custGeom>
                <a:avLst/>
                <a:gdLst>
                  <a:gd name="T0" fmla="*/ 0 w 98"/>
                  <a:gd name="T1" fmla="*/ 76 h 76"/>
                  <a:gd name="T2" fmla="*/ 53 w 98"/>
                  <a:gd name="T3" fmla="*/ 38 h 76"/>
                  <a:gd name="T4" fmla="*/ 98 w 98"/>
                  <a:gd name="T5" fmla="*/ 0 h 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76">
                    <a:moveTo>
                      <a:pt x="0" y="76"/>
                    </a:moveTo>
                    <a:lnTo>
                      <a:pt x="53" y="38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7" name="Freeform 133">
                <a:extLst>
                  <a:ext uri="{FF2B5EF4-FFF2-40B4-BE49-F238E27FC236}">
                    <a16:creationId xmlns:a16="http://schemas.microsoft.com/office/drawing/2014/main" id="{887BDF5F-5217-4753-B1D6-488B569AC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1928"/>
                <a:ext cx="91" cy="98"/>
              </a:xfrm>
              <a:custGeom>
                <a:avLst/>
                <a:gdLst>
                  <a:gd name="T0" fmla="*/ 0 w 91"/>
                  <a:gd name="T1" fmla="*/ 98 h 98"/>
                  <a:gd name="T2" fmla="*/ 46 w 91"/>
                  <a:gd name="T3" fmla="*/ 53 h 98"/>
                  <a:gd name="T4" fmla="*/ 91 w 91"/>
                  <a:gd name="T5" fmla="*/ 0 h 9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98">
                    <a:moveTo>
                      <a:pt x="0" y="98"/>
                    </a:moveTo>
                    <a:lnTo>
                      <a:pt x="46" y="53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8" name="Freeform 134">
                <a:extLst>
                  <a:ext uri="{FF2B5EF4-FFF2-40B4-BE49-F238E27FC236}">
                    <a16:creationId xmlns:a16="http://schemas.microsoft.com/office/drawing/2014/main" id="{0CE60CA8-5104-4192-865A-522670E8D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1829"/>
                <a:ext cx="99" cy="99"/>
              </a:xfrm>
              <a:custGeom>
                <a:avLst/>
                <a:gdLst>
                  <a:gd name="T0" fmla="*/ 0 w 99"/>
                  <a:gd name="T1" fmla="*/ 99 h 99"/>
                  <a:gd name="T2" fmla="*/ 46 w 99"/>
                  <a:gd name="T3" fmla="*/ 53 h 99"/>
                  <a:gd name="T4" fmla="*/ 99 w 99"/>
                  <a:gd name="T5" fmla="*/ 0 h 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99">
                    <a:moveTo>
                      <a:pt x="0" y="99"/>
                    </a:moveTo>
                    <a:lnTo>
                      <a:pt x="46" y="53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9" name="Freeform 135">
                <a:extLst>
                  <a:ext uri="{FF2B5EF4-FFF2-40B4-BE49-F238E27FC236}">
                    <a16:creationId xmlns:a16="http://schemas.microsoft.com/office/drawing/2014/main" id="{BBCBD363-918E-45AB-B7CF-A116E7492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1708"/>
                <a:ext cx="98" cy="121"/>
              </a:xfrm>
              <a:custGeom>
                <a:avLst/>
                <a:gdLst>
                  <a:gd name="T0" fmla="*/ 0 w 98"/>
                  <a:gd name="T1" fmla="*/ 121 h 121"/>
                  <a:gd name="T2" fmla="*/ 53 w 98"/>
                  <a:gd name="T3" fmla="*/ 61 h 121"/>
                  <a:gd name="T4" fmla="*/ 98 w 98"/>
                  <a:gd name="T5" fmla="*/ 0 h 1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121">
                    <a:moveTo>
                      <a:pt x="0" y="121"/>
                    </a:moveTo>
                    <a:lnTo>
                      <a:pt x="53" y="61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0" name="Line 136">
                <a:extLst>
                  <a:ext uri="{FF2B5EF4-FFF2-40B4-BE49-F238E27FC236}">
                    <a16:creationId xmlns:a16="http://schemas.microsoft.com/office/drawing/2014/main" id="{46C97AFE-7149-4610-B4D6-566A53A84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86" y="1572"/>
                <a:ext cx="91" cy="136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1" name="Freeform 137">
                <a:extLst>
                  <a:ext uri="{FF2B5EF4-FFF2-40B4-BE49-F238E27FC236}">
                    <a16:creationId xmlns:a16="http://schemas.microsoft.com/office/drawing/2014/main" id="{D2797C6D-960C-4EB4-9735-B20797B1F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7" y="1420"/>
                <a:ext cx="98" cy="152"/>
              </a:xfrm>
              <a:custGeom>
                <a:avLst/>
                <a:gdLst>
                  <a:gd name="T0" fmla="*/ 0 w 98"/>
                  <a:gd name="T1" fmla="*/ 152 h 152"/>
                  <a:gd name="T2" fmla="*/ 45 w 98"/>
                  <a:gd name="T3" fmla="*/ 76 h 152"/>
                  <a:gd name="T4" fmla="*/ 98 w 98"/>
                  <a:gd name="T5" fmla="*/ 0 h 1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152">
                    <a:moveTo>
                      <a:pt x="0" y="152"/>
                    </a:moveTo>
                    <a:lnTo>
                      <a:pt x="45" y="76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2" name="Line 138">
                <a:extLst>
                  <a:ext uri="{FF2B5EF4-FFF2-40B4-BE49-F238E27FC236}">
                    <a16:creationId xmlns:a16="http://schemas.microsoft.com/office/drawing/2014/main" id="{2652E054-15DE-44D1-A655-5297B56E8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1" y="2625"/>
                <a:ext cx="99" cy="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3" name="Line 139">
                <a:extLst>
                  <a:ext uri="{FF2B5EF4-FFF2-40B4-BE49-F238E27FC236}">
                    <a16:creationId xmlns:a16="http://schemas.microsoft.com/office/drawing/2014/main" id="{0876A60B-2592-4779-BA2E-7C48DB7C4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0" y="2610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4" name="Line 140">
                <a:extLst>
                  <a:ext uri="{FF2B5EF4-FFF2-40B4-BE49-F238E27FC236}">
                    <a16:creationId xmlns:a16="http://schemas.microsoft.com/office/drawing/2014/main" id="{01E51595-95D8-4CCC-A11B-CD53DB1C3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11" y="2595"/>
                <a:ext cx="98" cy="1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5" name="Line 141">
                <a:extLst>
                  <a:ext uri="{FF2B5EF4-FFF2-40B4-BE49-F238E27FC236}">
                    <a16:creationId xmlns:a16="http://schemas.microsoft.com/office/drawing/2014/main" id="{AF0DDB16-C6DD-4D63-88C1-04DB17B58A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9" y="2579"/>
                <a:ext cx="98" cy="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6" name="Line 142">
                <a:extLst>
                  <a:ext uri="{FF2B5EF4-FFF2-40B4-BE49-F238E27FC236}">
                    <a16:creationId xmlns:a16="http://schemas.microsoft.com/office/drawing/2014/main" id="{821A1CDD-B280-41D0-8358-654F9E822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7" y="2564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7" name="Line 143">
                <a:extLst>
                  <a:ext uri="{FF2B5EF4-FFF2-40B4-BE49-F238E27FC236}">
                    <a16:creationId xmlns:a16="http://schemas.microsoft.com/office/drawing/2014/main" id="{AA9D9D19-64C9-49DB-AB18-391F29F4C3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98" y="2542"/>
                <a:ext cx="99" cy="2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8" name="Line 144">
                <a:extLst>
                  <a:ext uri="{FF2B5EF4-FFF2-40B4-BE49-F238E27FC236}">
                    <a16:creationId xmlns:a16="http://schemas.microsoft.com/office/drawing/2014/main" id="{51CC135F-0D87-48AF-8725-162CB1FA0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7" y="2519"/>
                <a:ext cx="98" cy="2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9" name="Line 145">
                <a:extLst>
                  <a:ext uri="{FF2B5EF4-FFF2-40B4-BE49-F238E27FC236}">
                    <a16:creationId xmlns:a16="http://schemas.microsoft.com/office/drawing/2014/main" id="{4646A74C-7942-423D-8DAF-08347791C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95" y="2496"/>
                <a:ext cx="91" cy="2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0" name="Line 146">
                <a:extLst>
                  <a:ext uri="{FF2B5EF4-FFF2-40B4-BE49-F238E27FC236}">
                    <a16:creationId xmlns:a16="http://schemas.microsoft.com/office/drawing/2014/main" id="{3E5CD92D-A38B-4200-B33B-320BE73D0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6" y="2466"/>
                <a:ext cx="99" cy="3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1" name="Line 147">
                <a:extLst>
                  <a:ext uri="{FF2B5EF4-FFF2-40B4-BE49-F238E27FC236}">
                    <a16:creationId xmlns:a16="http://schemas.microsoft.com/office/drawing/2014/main" id="{208FF835-D41A-4ED8-8309-5AA623AF1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5" y="2428"/>
                <a:ext cx="98" cy="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2" name="Line 148">
                <a:extLst>
                  <a:ext uri="{FF2B5EF4-FFF2-40B4-BE49-F238E27FC236}">
                    <a16:creationId xmlns:a16="http://schemas.microsoft.com/office/drawing/2014/main" id="{C0A3C17A-C0AF-4EA7-8661-F74160D53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3" y="2390"/>
                <a:ext cx="91" cy="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3" name="Line 149">
                <a:extLst>
                  <a:ext uri="{FF2B5EF4-FFF2-40B4-BE49-F238E27FC236}">
                    <a16:creationId xmlns:a16="http://schemas.microsoft.com/office/drawing/2014/main" id="{8BB64CC9-6A0F-4D36-AE7F-10D98383C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4" y="2345"/>
                <a:ext cx="99" cy="4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4" name="Line 150">
                <a:extLst>
                  <a:ext uri="{FF2B5EF4-FFF2-40B4-BE49-F238E27FC236}">
                    <a16:creationId xmlns:a16="http://schemas.microsoft.com/office/drawing/2014/main" id="{E9AF1CC5-C17A-4AED-BE51-01D666172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3" y="2291"/>
                <a:ext cx="98" cy="5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5" name="Line 151">
                <a:extLst>
                  <a:ext uri="{FF2B5EF4-FFF2-40B4-BE49-F238E27FC236}">
                    <a16:creationId xmlns:a16="http://schemas.microsoft.com/office/drawing/2014/main" id="{1CBF5C95-A096-4DE8-84FA-AF2287286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1" y="2231"/>
                <a:ext cx="91" cy="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6" name="Freeform 152">
                <a:extLst>
                  <a:ext uri="{FF2B5EF4-FFF2-40B4-BE49-F238E27FC236}">
                    <a16:creationId xmlns:a16="http://schemas.microsoft.com/office/drawing/2014/main" id="{4B831D7B-AA18-4557-B5E5-774C6C155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2" y="2170"/>
                <a:ext cx="98" cy="61"/>
              </a:xfrm>
              <a:custGeom>
                <a:avLst/>
                <a:gdLst>
                  <a:gd name="T0" fmla="*/ 0 w 98"/>
                  <a:gd name="T1" fmla="*/ 61 h 61"/>
                  <a:gd name="T2" fmla="*/ 45 w 98"/>
                  <a:gd name="T3" fmla="*/ 31 h 61"/>
                  <a:gd name="T4" fmla="*/ 98 w 98"/>
                  <a:gd name="T5" fmla="*/ 0 h 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61">
                    <a:moveTo>
                      <a:pt x="0" y="61"/>
                    </a:moveTo>
                    <a:lnTo>
                      <a:pt x="45" y="31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7" name="Line 153">
                <a:extLst>
                  <a:ext uri="{FF2B5EF4-FFF2-40B4-BE49-F238E27FC236}">
                    <a16:creationId xmlns:a16="http://schemas.microsoft.com/office/drawing/2014/main" id="{FDADC19D-D62C-4DA2-B354-191E5D961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0" y="2095"/>
                <a:ext cx="99" cy="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8" name="Line 154">
                <a:extLst>
                  <a:ext uri="{FF2B5EF4-FFF2-40B4-BE49-F238E27FC236}">
                    <a16:creationId xmlns:a16="http://schemas.microsoft.com/office/drawing/2014/main" id="{0FF00074-242F-4158-9A95-1C67C494E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9" y="2011"/>
                <a:ext cx="91" cy="8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69" name="Line 155">
                <a:extLst>
                  <a:ext uri="{FF2B5EF4-FFF2-40B4-BE49-F238E27FC236}">
                    <a16:creationId xmlns:a16="http://schemas.microsoft.com/office/drawing/2014/main" id="{E3E13914-18F5-4C9B-8CE4-B1469C1A0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0" y="1920"/>
                <a:ext cx="98" cy="91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0" name="Line 156">
                <a:extLst>
                  <a:ext uri="{FF2B5EF4-FFF2-40B4-BE49-F238E27FC236}">
                    <a16:creationId xmlns:a16="http://schemas.microsoft.com/office/drawing/2014/main" id="{FA9BB272-3588-4EE6-B867-90430F4A45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8" y="1814"/>
                <a:ext cx="99" cy="10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1" name="Line 157">
                <a:extLst>
                  <a:ext uri="{FF2B5EF4-FFF2-40B4-BE49-F238E27FC236}">
                    <a16:creationId xmlns:a16="http://schemas.microsoft.com/office/drawing/2014/main" id="{A1956816-7824-43EF-B043-428A250B1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7" y="1693"/>
                <a:ext cx="91" cy="121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2" name="Freeform 158">
                <a:extLst>
                  <a:ext uri="{FF2B5EF4-FFF2-40B4-BE49-F238E27FC236}">
                    <a16:creationId xmlns:a16="http://schemas.microsoft.com/office/drawing/2014/main" id="{2BF254E3-5E2E-48F6-9D95-EC106E90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1557"/>
                <a:ext cx="98" cy="136"/>
              </a:xfrm>
              <a:custGeom>
                <a:avLst/>
                <a:gdLst>
                  <a:gd name="T0" fmla="*/ 0 w 98"/>
                  <a:gd name="T1" fmla="*/ 136 h 136"/>
                  <a:gd name="T2" fmla="*/ 45 w 98"/>
                  <a:gd name="T3" fmla="*/ 68 h 136"/>
                  <a:gd name="T4" fmla="*/ 98 w 98"/>
                  <a:gd name="T5" fmla="*/ 0 h 1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136">
                    <a:moveTo>
                      <a:pt x="0" y="136"/>
                    </a:moveTo>
                    <a:lnTo>
                      <a:pt x="45" y="68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3" name="Freeform 159">
                <a:extLst>
                  <a:ext uri="{FF2B5EF4-FFF2-40B4-BE49-F238E27FC236}">
                    <a16:creationId xmlns:a16="http://schemas.microsoft.com/office/drawing/2014/main" id="{E74C6088-F8FA-4B49-BA1F-9FAA563CE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1397"/>
                <a:ext cx="99" cy="160"/>
              </a:xfrm>
              <a:custGeom>
                <a:avLst/>
                <a:gdLst>
                  <a:gd name="T0" fmla="*/ 0 w 99"/>
                  <a:gd name="T1" fmla="*/ 160 h 160"/>
                  <a:gd name="T2" fmla="*/ 53 w 99"/>
                  <a:gd name="T3" fmla="*/ 84 h 160"/>
                  <a:gd name="T4" fmla="*/ 99 w 99"/>
                  <a:gd name="T5" fmla="*/ 0 h 1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160">
                    <a:moveTo>
                      <a:pt x="0" y="160"/>
                    </a:moveTo>
                    <a:lnTo>
                      <a:pt x="53" y="84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4" name="Freeform 161">
                <a:extLst>
                  <a:ext uri="{FF2B5EF4-FFF2-40B4-BE49-F238E27FC236}">
                    <a16:creationId xmlns:a16="http://schemas.microsoft.com/office/drawing/2014/main" id="{CBDDD159-BD23-42E7-9FE3-C197CF1FC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5" y="1026"/>
                <a:ext cx="99" cy="197"/>
              </a:xfrm>
              <a:custGeom>
                <a:avLst/>
                <a:gdLst>
                  <a:gd name="T0" fmla="*/ 0 w 99"/>
                  <a:gd name="T1" fmla="*/ 197 h 197"/>
                  <a:gd name="T2" fmla="*/ 46 w 99"/>
                  <a:gd name="T3" fmla="*/ 99 h 197"/>
                  <a:gd name="T4" fmla="*/ 99 w 99"/>
                  <a:gd name="T5" fmla="*/ 0 h 1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197">
                    <a:moveTo>
                      <a:pt x="0" y="197"/>
                    </a:moveTo>
                    <a:lnTo>
                      <a:pt x="46" y="99"/>
                    </a:lnTo>
                    <a:lnTo>
                      <a:pt x="99" y="0"/>
                    </a:lnTo>
                  </a:path>
                </a:pathLst>
              </a:custGeom>
              <a:noFill/>
              <a:ln w="2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5" name="Rectangle 174">
                <a:extLst>
                  <a:ext uri="{FF2B5EF4-FFF2-40B4-BE49-F238E27FC236}">
                    <a16:creationId xmlns:a16="http://schemas.microsoft.com/office/drawing/2014/main" id="{B85A7E01-9249-4809-8E45-B15644341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" y="2579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6" name="Rectangle 175">
                <a:extLst>
                  <a:ext uri="{FF2B5EF4-FFF2-40B4-BE49-F238E27FC236}">
                    <a16:creationId xmlns:a16="http://schemas.microsoft.com/office/drawing/2014/main" id="{83B881ED-60A8-48AC-83AB-6153506E1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" y="2572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7" name="Rectangle 176">
                <a:extLst>
                  <a:ext uri="{FF2B5EF4-FFF2-40B4-BE49-F238E27FC236}">
                    <a16:creationId xmlns:a16="http://schemas.microsoft.com/office/drawing/2014/main" id="{B986717E-4F9C-425E-B26F-19B508DC0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" y="2557"/>
                <a:ext cx="10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8" name="Rectangle 177">
                <a:extLst>
                  <a:ext uri="{FF2B5EF4-FFF2-40B4-BE49-F238E27FC236}">
                    <a16:creationId xmlns:a16="http://schemas.microsoft.com/office/drawing/2014/main" id="{48961719-B2EC-4F9B-86D4-8A962BEF7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2542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79" name="Rectangle 178">
                <a:extLst>
                  <a:ext uri="{FF2B5EF4-FFF2-40B4-BE49-F238E27FC236}">
                    <a16:creationId xmlns:a16="http://schemas.microsoft.com/office/drawing/2014/main" id="{D9AFC0C2-013E-483F-B934-96E7FF43F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2526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0" name="Rectangle 179">
                <a:extLst>
                  <a:ext uri="{FF2B5EF4-FFF2-40B4-BE49-F238E27FC236}">
                    <a16:creationId xmlns:a16="http://schemas.microsoft.com/office/drawing/2014/main" id="{533CC3CE-1AA5-418C-9191-222ADAEFB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" y="2511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1" name="Rectangle 180">
                <a:extLst>
                  <a:ext uri="{FF2B5EF4-FFF2-40B4-BE49-F238E27FC236}">
                    <a16:creationId xmlns:a16="http://schemas.microsoft.com/office/drawing/2014/main" id="{477BA460-4BA2-42E5-B91E-C768453BA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" y="2488"/>
                <a:ext cx="10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2" name="Rectangle 181">
                <a:extLst>
                  <a:ext uri="{FF2B5EF4-FFF2-40B4-BE49-F238E27FC236}">
                    <a16:creationId xmlns:a16="http://schemas.microsoft.com/office/drawing/2014/main" id="{1A8C6EC1-17EB-48A7-865C-AEE256325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2466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3" name="Rectangle 182">
                <a:extLst>
                  <a:ext uri="{FF2B5EF4-FFF2-40B4-BE49-F238E27FC236}">
                    <a16:creationId xmlns:a16="http://schemas.microsoft.com/office/drawing/2014/main" id="{4DB21B1C-3F62-41F3-A04A-9EB2E2E87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3" y="2443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4" name="Rectangle 183">
                <a:extLst>
                  <a:ext uri="{FF2B5EF4-FFF2-40B4-BE49-F238E27FC236}">
                    <a16:creationId xmlns:a16="http://schemas.microsoft.com/office/drawing/2014/main" id="{5FEADFFC-A30D-4EDF-AD2C-C7DD945AA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2" y="2413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5" name="Rectangle 184">
                <a:extLst>
                  <a:ext uri="{FF2B5EF4-FFF2-40B4-BE49-F238E27FC236}">
                    <a16:creationId xmlns:a16="http://schemas.microsoft.com/office/drawing/2014/main" id="{B20A0955-F7FF-42FF-903A-987413A51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0" y="2375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6" name="Rectangle 185">
                <a:extLst>
                  <a:ext uri="{FF2B5EF4-FFF2-40B4-BE49-F238E27FC236}">
                    <a16:creationId xmlns:a16="http://schemas.microsoft.com/office/drawing/2014/main" id="{B454209E-2F25-4963-AA2B-F39443547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" y="2337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7" name="Rectangle 186">
                <a:extLst>
                  <a:ext uri="{FF2B5EF4-FFF2-40B4-BE49-F238E27FC236}">
                    <a16:creationId xmlns:a16="http://schemas.microsoft.com/office/drawing/2014/main" id="{9F157A11-0243-4D46-A219-6AEA22586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0" y="2291"/>
                <a:ext cx="10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8" name="Rectangle 187">
                <a:extLst>
                  <a:ext uri="{FF2B5EF4-FFF2-40B4-BE49-F238E27FC236}">
                    <a16:creationId xmlns:a16="http://schemas.microsoft.com/office/drawing/2014/main" id="{5AC65E79-D9A4-4A2F-8BF1-EC0A6D5DD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" y="2238"/>
                <a:ext cx="10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89" name="Rectangle 188">
                <a:extLst>
                  <a:ext uri="{FF2B5EF4-FFF2-40B4-BE49-F238E27FC236}">
                    <a16:creationId xmlns:a16="http://schemas.microsoft.com/office/drawing/2014/main" id="{760801E9-61FB-467E-BDC2-C2B2F4798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" y="2178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0" name="Rectangle 189">
                <a:extLst>
                  <a:ext uri="{FF2B5EF4-FFF2-40B4-BE49-F238E27FC236}">
                    <a16:creationId xmlns:a16="http://schemas.microsoft.com/office/drawing/2014/main" id="{98EF80FA-C423-423B-A6D0-9C18CFD32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2117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1" name="Rectangle 190">
                <a:extLst>
                  <a:ext uri="{FF2B5EF4-FFF2-40B4-BE49-F238E27FC236}">
                    <a16:creationId xmlns:a16="http://schemas.microsoft.com/office/drawing/2014/main" id="{CE07C448-48C7-4BC5-A121-2C91F31C6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" y="2041"/>
                <a:ext cx="10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2" name="Rectangle 191">
                <a:extLst>
                  <a:ext uri="{FF2B5EF4-FFF2-40B4-BE49-F238E27FC236}">
                    <a16:creationId xmlns:a16="http://schemas.microsoft.com/office/drawing/2014/main" id="{B30C15A4-7D83-4423-9CAF-C79B7F076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7" y="1958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3" name="Rectangle 192">
                <a:extLst>
                  <a:ext uri="{FF2B5EF4-FFF2-40B4-BE49-F238E27FC236}">
                    <a16:creationId xmlns:a16="http://schemas.microsoft.com/office/drawing/2014/main" id="{F344F707-D783-4156-BF5D-8E62A376A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867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4" name="Rectangle 193">
                <a:extLst>
                  <a:ext uri="{FF2B5EF4-FFF2-40B4-BE49-F238E27FC236}">
                    <a16:creationId xmlns:a16="http://schemas.microsoft.com/office/drawing/2014/main" id="{137D0CF0-CA5C-4C16-BE87-4D02D9231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761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5" name="Rectangle 194">
                <a:extLst>
                  <a:ext uri="{FF2B5EF4-FFF2-40B4-BE49-F238E27FC236}">
                    <a16:creationId xmlns:a16="http://schemas.microsoft.com/office/drawing/2014/main" id="{2E5976DC-4F77-44EC-8813-CE5838328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5" y="1640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6" name="Rectangle 195">
                <a:extLst>
                  <a:ext uri="{FF2B5EF4-FFF2-40B4-BE49-F238E27FC236}">
                    <a16:creationId xmlns:a16="http://schemas.microsoft.com/office/drawing/2014/main" id="{3C176A78-410B-48C8-8E03-7D8BDE6B8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1504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7" name="Rectangle 196">
                <a:extLst>
                  <a:ext uri="{FF2B5EF4-FFF2-40B4-BE49-F238E27FC236}">
                    <a16:creationId xmlns:a16="http://schemas.microsoft.com/office/drawing/2014/main" id="{15A6AB58-7AD8-4580-97C1-84CA05FA9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850"/>
                <a:ext cx="295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Optical Fiber Bending Loss Increase vs Wavelength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8" name="Rectangle 197">
                <a:extLst>
                  <a:ext uri="{FF2B5EF4-FFF2-40B4-BE49-F238E27FC236}">
                    <a16:creationId xmlns:a16="http://schemas.microsoft.com/office/drawing/2014/main" id="{B03DC36E-AFC1-42CC-8A9B-B5354190E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" y="1056"/>
                <a:ext cx="3089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Macro-bending Loss of typical standard G.652D SMF </a:t>
                </a:r>
                <a:endPara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99" name="Rectangle 198">
                <a:extLst>
                  <a:ext uri="{FF2B5EF4-FFF2-40B4-BE49-F238E27FC236}">
                    <a16:creationId xmlns:a16="http://schemas.microsoft.com/office/drawing/2014/main" id="{E162BCD8-230F-4EB1-8AAC-3DDA3FCCF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4" y="1252"/>
                <a:ext cx="1652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Single 360 degree turn (maximum loss)</a:t>
                </a:r>
                <a:endPara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0" name="Rectangle 199">
                <a:extLst>
                  <a:ext uri="{FF2B5EF4-FFF2-40B4-BE49-F238E27FC236}">
                    <a16:creationId xmlns:a16="http://schemas.microsoft.com/office/drawing/2014/main" id="{F07D22E9-DFA8-47C7-8AB8-03C08FA08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2663"/>
                <a:ext cx="5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1" name="Rectangle 200">
                <a:extLst>
                  <a:ext uri="{FF2B5EF4-FFF2-40B4-BE49-F238E27FC236}">
                    <a16:creationId xmlns:a16="http://schemas.microsoft.com/office/drawing/2014/main" id="{3DDF88F6-D3F5-42F8-AF1E-48745202A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2345"/>
                <a:ext cx="5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5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2" name="Rectangle 201">
                <a:extLst>
                  <a:ext uri="{FF2B5EF4-FFF2-40B4-BE49-F238E27FC236}">
                    <a16:creationId xmlns:a16="http://schemas.microsoft.com/office/drawing/2014/main" id="{C6A317A0-0436-410A-BB79-ABEF2D870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2026"/>
                <a:ext cx="105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3" name="Rectangle 202">
                <a:extLst>
                  <a:ext uri="{FF2B5EF4-FFF2-40B4-BE49-F238E27FC236}">
                    <a16:creationId xmlns:a16="http://schemas.microsoft.com/office/drawing/2014/main" id="{BE36BA72-2C29-4814-81DD-E71156EAE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1701"/>
                <a:ext cx="105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15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4" name="Rectangle 203">
                <a:extLst>
                  <a:ext uri="{FF2B5EF4-FFF2-40B4-BE49-F238E27FC236}">
                    <a16:creationId xmlns:a16="http://schemas.microsoft.com/office/drawing/2014/main" id="{5D11AA2E-0351-4247-A513-560C24ABD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1382"/>
                <a:ext cx="105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5" name="Rectangle 204">
                <a:extLst>
                  <a:ext uri="{FF2B5EF4-FFF2-40B4-BE49-F238E27FC236}">
                    <a16:creationId xmlns:a16="http://schemas.microsoft.com/office/drawing/2014/main" id="{D92BA227-B7FC-4C0D-B245-001AB9B6B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647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1260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6" name="Rectangle 205">
                <a:extLst>
                  <a:ext uri="{FF2B5EF4-FFF2-40B4-BE49-F238E27FC236}">
                    <a16:creationId xmlns:a16="http://schemas.microsoft.com/office/drawing/2014/main" id="{3D44D5B9-5EBB-4178-A5AD-446A963F5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836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1280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7" name="Rectangle 206">
                <a:extLst>
                  <a:ext uri="{FF2B5EF4-FFF2-40B4-BE49-F238E27FC236}">
                    <a16:creationId xmlns:a16="http://schemas.microsoft.com/office/drawing/2014/main" id="{40149BFF-201E-4AD5-B366-B5F9090E2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1033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1300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8" name="Rectangle 207">
                <a:extLst>
                  <a:ext uri="{FF2B5EF4-FFF2-40B4-BE49-F238E27FC236}">
                    <a16:creationId xmlns:a16="http://schemas.microsoft.com/office/drawing/2014/main" id="{EEF497D4-5564-4E47-80E5-7015E5DA7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1222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1320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09" name="Rectangle 208">
                <a:extLst>
                  <a:ext uri="{FF2B5EF4-FFF2-40B4-BE49-F238E27FC236}">
                    <a16:creationId xmlns:a16="http://schemas.microsoft.com/office/drawing/2014/main" id="{1B0FF920-D9F9-409C-84FD-97257E268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1412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1340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0" name="Rectangle 209">
                <a:extLst>
                  <a:ext uri="{FF2B5EF4-FFF2-40B4-BE49-F238E27FC236}">
                    <a16:creationId xmlns:a16="http://schemas.microsoft.com/office/drawing/2014/main" id="{DC0538EA-9A4B-4CAA-9B89-BA251C715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1609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1360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1" name="Rectangle 210">
                <a:extLst>
                  <a:ext uri="{FF2B5EF4-FFF2-40B4-BE49-F238E27FC236}">
                    <a16:creationId xmlns:a16="http://schemas.microsoft.com/office/drawing/2014/main" id="{96B18CD7-52A1-4A12-B9D5-02FB83A02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1798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1380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2" name="Rectangle 211">
                <a:extLst>
                  <a:ext uri="{FF2B5EF4-FFF2-40B4-BE49-F238E27FC236}">
                    <a16:creationId xmlns:a16="http://schemas.microsoft.com/office/drawing/2014/main" id="{957158F2-7E41-47A4-BC4A-6C540E752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1988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1400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3" name="Rectangle 212">
                <a:extLst>
                  <a:ext uri="{FF2B5EF4-FFF2-40B4-BE49-F238E27FC236}">
                    <a16:creationId xmlns:a16="http://schemas.microsoft.com/office/drawing/2014/main" id="{92717752-FF01-41E5-B604-F5F082976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2184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1420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4" name="Rectangle 213">
                <a:extLst>
                  <a:ext uri="{FF2B5EF4-FFF2-40B4-BE49-F238E27FC236}">
                    <a16:creationId xmlns:a16="http://schemas.microsoft.com/office/drawing/2014/main" id="{69B9CCC9-AC4C-49B3-8B7B-2ADA6E406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2374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1440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5" name="Rectangle 214">
                <a:extLst>
                  <a:ext uri="{FF2B5EF4-FFF2-40B4-BE49-F238E27FC236}">
                    <a16:creationId xmlns:a16="http://schemas.microsoft.com/office/drawing/2014/main" id="{C7768525-277B-421D-8BEA-4892CB4C5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2563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1460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6" name="Rectangle 215">
                <a:extLst>
                  <a:ext uri="{FF2B5EF4-FFF2-40B4-BE49-F238E27FC236}">
                    <a16:creationId xmlns:a16="http://schemas.microsoft.com/office/drawing/2014/main" id="{8CB594E9-8D62-4BE8-9881-A4B1C81D7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2760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1480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7" name="Rectangle 216">
                <a:extLst>
                  <a:ext uri="{FF2B5EF4-FFF2-40B4-BE49-F238E27FC236}">
                    <a16:creationId xmlns:a16="http://schemas.microsoft.com/office/drawing/2014/main" id="{F31C87D4-2692-44AF-926C-555469E5E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2950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1500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8" name="Rectangle 217">
                <a:extLst>
                  <a:ext uri="{FF2B5EF4-FFF2-40B4-BE49-F238E27FC236}">
                    <a16:creationId xmlns:a16="http://schemas.microsoft.com/office/drawing/2014/main" id="{CE446373-8A75-42D2-B4D2-8C6A91628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3139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1520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419" name="Rectangle 218">
                <a:extLst>
                  <a:ext uri="{FF2B5EF4-FFF2-40B4-BE49-F238E27FC236}">
                    <a16:creationId xmlns:a16="http://schemas.microsoft.com/office/drawing/2014/main" id="{0863A9C8-5BDC-41C0-8904-25FFAEE88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00000">
                <a:off x="3336" y="2885"/>
                <a:ext cx="30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1540</a:t>
                </a:r>
                <a:endParaRPr lang="en-US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16" name="Rectangle 220">
              <a:extLst>
                <a:ext uri="{FF2B5EF4-FFF2-40B4-BE49-F238E27FC236}">
                  <a16:creationId xmlns:a16="http://schemas.microsoft.com/office/drawing/2014/main" id="{9A544015-5EC1-4A18-9A67-43890184A2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3525" y="2885"/>
              <a:ext cx="3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1560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7" name="Rectangle 221">
              <a:extLst>
                <a:ext uri="{FF2B5EF4-FFF2-40B4-BE49-F238E27FC236}">
                  <a16:creationId xmlns:a16="http://schemas.microsoft.com/office/drawing/2014/main" id="{3E22AF2E-CB60-4D32-A7B9-5CC9AFA85F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3715" y="2885"/>
              <a:ext cx="3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1580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8" name="Rectangle 222">
              <a:extLst>
                <a:ext uri="{FF2B5EF4-FFF2-40B4-BE49-F238E27FC236}">
                  <a16:creationId xmlns:a16="http://schemas.microsoft.com/office/drawing/2014/main" id="{09665F10-42B5-4D7B-B3F1-1DBAEA8A6D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3912" y="2885"/>
              <a:ext cx="3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1600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9" name="Rectangle 223">
              <a:extLst>
                <a:ext uri="{FF2B5EF4-FFF2-40B4-BE49-F238E27FC236}">
                  <a16:creationId xmlns:a16="http://schemas.microsoft.com/office/drawing/2014/main" id="{8713B029-CB10-4E7C-9013-B4BAFC5793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4101" y="2885"/>
              <a:ext cx="3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1620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0" name="Rectangle 224">
              <a:extLst>
                <a:ext uri="{FF2B5EF4-FFF2-40B4-BE49-F238E27FC236}">
                  <a16:creationId xmlns:a16="http://schemas.microsoft.com/office/drawing/2014/main" id="{473F272E-F93F-4694-AC86-9BDD46A7B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4" y="3098"/>
              <a:ext cx="549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Wavelength (nm)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1" name="Rectangle 225">
              <a:extLst>
                <a:ext uri="{FF2B5EF4-FFF2-40B4-BE49-F238E27FC236}">
                  <a16:creationId xmlns:a16="http://schemas.microsoft.com/office/drawing/2014/main" id="{DAD27B93-9B23-4A5A-830C-90858B5996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0" y="1972"/>
              <a:ext cx="738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Macrobending Loss (dB)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2" name="Rectangle 226">
              <a:extLst>
                <a:ext uri="{FF2B5EF4-FFF2-40B4-BE49-F238E27FC236}">
                  <a16:creationId xmlns:a16="http://schemas.microsoft.com/office/drawing/2014/main" id="{64153BAA-28F5-4ED1-826B-070051022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" y="1685"/>
              <a:ext cx="894" cy="87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3" name="Line 227">
              <a:extLst>
                <a:ext uri="{FF2B5EF4-FFF2-40B4-BE49-F238E27FC236}">
                  <a16:creationId xmlns:a16="http://schemas.microsoft.com/office/drawing/2014/main" id="{D6498A60-0ECA-4355-B498-78083C896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9" y="1769"/>
              <a:ext cx="212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4" name="Rectangle 228">
              <a:extLst>
                <a:ext uri="{FF2B5EF4-FFF2-40B4-BE49-F238E27FC236}">
                  <a16:creationId xmlns:a16="http://schemas.microsoft.com/office/drawing/2014/main" id="{53B861A6-7662-4C3C-A2B1-773342EBA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08"/>
              <a:ext cx="43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10 mm radius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5" name="Rectangle 229">
              <a:extLst>
                <a:ext uri="{FF2B5EF4-FFF2-40B4-BE49-F238E27FC236}">
                  <a16:creationId xmlns:a16="http://schemas.microsoft.com/office/drawing/2014/main" id="{FF3A3133-007B-4AC9-AAEC-EADA327E8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829"/>
              <a:ext cx="26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std SMF</a:t>
              </a:r>
              <a:endPara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6" name="Line 230">
              <a:extLst>
                <a:ext uri="{FF2B5EF4-FFF2-40B4-BE49-F238E27FC236}">
                  <a16:creationId xmlns:a16="http://schemas.microsoft.com/office/drawing/2014/main" id="{29650BAD-06D9-4FE7-B826-E037CBB601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9" y="2057"/>
              <a:ext cx="212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7" name="Rectangle 231">
              <a:extLst>
                <a:ext uri="{FF2B5EF4-FFF2-40B4-BE49-F238E27FC236}">
                  <a16:creationId xmlns:a16="http://schemas.microsoft.com/office/drawing/2014/main" id="{7669FCAB-4764-43C5-BD98-8B216C907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996"/>
              <a:ext cx="45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7.5 mm radius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8" name="Rectangle 232">
              <a:extLst>
                <a:ext uri="{FF2B5EF4-FFF2-40B4-BE49-F238E27FC236}">
                  <a16:creationId xmlns:a16="http://schemas.microsoft.com/office/drawing/2014/main" id="{8EFAC16E-B77C-4BC3-8BD1-15703F977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117"/>
              <a:ext cx="26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std SMF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9" name="Line 233">
              <a:extLst>
                <a:ext uri="{FF2B5EF4-FFF2-40B4-BE49-F238E27FC236}">
                  <a16:creationId xmlns:a16="http://schemas.microsoft.com/office/drawing/2014/main" id="{EF86B665-D8FF-4636-B5D0-06CFBE996D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9" y="2337"/>
              <a:ext cx="21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0" name="Rectangle 234">
              <a:extLst>
                <a:ext uri="{FF2B5EF4-FFF2-40B4-BE49-F238E27FC236}">
                  <a16:creationId xmlns:a16="http://schemas.microsoft.com/office/drawing/2014/main" id="{D54539A9-DFFD-4120-BF6E-45ACA3861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307"/>
              <a:ext cx="61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1" name="Rectangle 235">
              <a:extLst>
                <a:ext uri="{FF2B5EF4-FFF2-40B4-BE49-F238E27FC236}">
                  <a16:creationId xmlns:a16="http://schemas.microsoft.com/office/drawing/2014/main" id="{ED793170-705E-4A28-9455-2B4068C34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276"/>
              <a:ext cx="39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 mm radius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2" name="Rectangle 236">
              <a:extLst>
                <a:ext uri="{FF2B5EF4-FFF2-40B4-BE49-F238E27FC236}">
                  <a16:creationId xmlns:a16="http://schemas.microsoft.com/office/drawing/2014/main" id="{87A982FC-4A0F-4D08-BC45-19C4BBEDF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398"/>
              <a:ext cx="26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std SMF</a:t>
              </a:r>
              <a:endPara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20" name="Title 1">
            <a:extLst>
              <a:ext uri="{FF2B5EF4-FFF2-40B4-BE49-F238E27FC236}">
                <a16:creationId xmlns:a16="http://schemas.microsoft.com/office/drawing/2014/main" id="{271030FF-A85A-4C0F-8E56-F59C77AE0E15}"/>
              </a:ext>
            </a:extLst>
          </p:cNvPr>
          <p:cNvSpPr txBox="1">
            <a:spLocks/>
          </p:cNvSpPr>
          <p:nvPr/>
        </p:nvSpPr>
        <p:spPr>
          <a:xfrm>
            <a:off x="1324375" y="6479979"/>
            <a:ext cx="13092823" cy="570534"/>
          </a:xfrm>
          <a:prstGeom prst="rect">
            <a:avLst/>
          </a:prstGeom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Tighter bends and longer wavelengths mean more loss with traditional fibers </a:t>
            </a:r>
          </a:p>
        </p:txBody>
      </p:sp>
    </p:spTree>
    <p:extLst>
      <p:ext uri="{BB962C8B-B14F-4D97-AF65-F5344CB8AC3E}">
        <p14:creationId xmlns:p14="http://schemas.microsoft.com/office/powerpoint/2010/main" val="265647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3FCCB-99E2-4FB3-AD66-C85268DF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Why EZ Bend fiber? 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96ADCC2-B81E-46D7-A553-AC2D51D9F542}"/>
              </a:ext>
            </a:extLst>
          </p:cNvPr>
          <p:cNvGraphicFramePr>
            <a:graphicFrameLocks noGrp="1"/>
          </p:cNvGraphicFramePr>
          <p:nvPr/>
        </p:nvGraphicFramePr>
        <p:xfrm>
          <a:off x="2404873" y="1310575"/>
          <a:ext cx="288851" cy="6319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51">
                  <a:extLst>
                    <a:ext uri="{9D8B030D-6E8A-4147-A177-3AD203B41FA5}">
                      <a16:colId xmlns:a16="http://schemas.microsoft.com/office/drawing/2014/main" val="887232274"/>
                    </a:ext>
                  </a:extLst>
                </a:gridCol>
              </a:tblGrid>
              <a:tr h="526656">
                <a:tc>
                  <a:txBody>
                    <a:bodyPr/>
                    <a:lstStyle/>
                    <a:p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 marL="219456" marR="0" marT="54864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067692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348681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579292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860729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462480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215296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380038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900" b="0" dirty="0"/>
                    </a:p>
                  </a:txBody>
                  <a:tcPr marL="219456" marR="0" marT="54864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804305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75688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920478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354657"/>
                  </a:ext>
                </a:extLst>
              </a:tr>
              <a:tr h="526656">
                <a:tc>
                  <a:txBody>
                    <a:bodyPr/>
                    <a:lstStyle/>
                    <a:p>
                      <a:endParaRPr lang="en-US" sz="1700" b="0" dirty="0"/>
                    </a:p>
                  </a:txBody>
                  <a:tcPr marL="0" marR="109728" marT="5486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908696"/>
                  </a:ext>
                </a:extLst>
              </a:tr>
            </a:tbl>
          </a:graphicData>
        </a:graphic>
      </p:graphicFrame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0336DA-E79B-4FF0-BF85-42CAE3B51B3E}"/>
              </a:ext>
            </a:extLst>
          </p:cNvPr>
          <p:cNvCxnSpPr>
            <a:cxnSpLocks/>
          </p:cNvCxnSpPr>
          <p:nvPr/>
        </p:nvCxnSpPr>
        <p:spPr>
          <a:xfrm flipV="1">
            <a:off x="2682753" y="1310575"/>
            <a:ext cx="20114" cy="63198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A0081D5-3AFF-4646-8CFC-9DD48DE8DED4}"/>
              </a:ext>
            </a:extLst>
          </p:cNvPr>
          <p:cNvCxnSpPr>
            <a:cxnSpLocks/>
          </p:cNvCxnSpPr>
          <p:nvPr/>
        </p:nvCxnSpPr>
        <p:spPr>
          <a:xfrm flipV="1">
            <a:off x="2717498" y="7581179"/>
            <a:ext cx="11912902" cy="288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6F608C-97A4-4BD1-B4D7-661FBFAED891}"/>
              </a:ext>
            </a:extLst>
          </p:cNvPr>
          <p:cNvGrpSpPr/>
          <p:nvPr/>
        </p:nvGrpSpPr>
        <p:grpSpPr>
          <a:xfrm>
            <a:off x="2737715" y="-5029200"/>
            <a:ext cx="13966930" cy="12610380"/>
            <a:chOff x="2281429" y="-3715840"/>
            <a:chExt cx="11639108" cy="10508650"/>
          </a:xfrm>
        </p:grpSpPr>
        <p:sp>
          <p:nvSpPr>
            <p:cNvPr id="38" name="Rectangle 2">
              <a:extLst>
                <a:ext uri="{FF2B5EF4-FFF2-40B4-BE49-F238E27FC236}">
                  <a16:creationId xmlns:a16="http://schemas.microsoft.com/office/drawing/2014/main" id="{6628473F-246C-4C66-85E6-95CC959A5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2720" y="1332409"/>
              <a:ext cx="2198949" cy="1133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301" tIns="64008" rIns="130301" bIns="64008" anchor="ctr"/>
            <a:lstStyle/>
            <a:p>
              <a:pPr algn="l"/>
              <a:r>
                <a:rPr lang="en-US" altLang="en-US" sz="1920" dirty="0"/>
                <a:t>G.652.D Specification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4E91792-A15E-4601-9E4A-773DA906DB56}"/>
                </a:ext>
              </a:extLst>
            </p:cNvPr>
            <p:cNvSpPr/>
            <p:nvPr/>
          </p:nvSpPr>
          <p:spPr>
            <a:xfrm>
              <a:off x="2281429" y="-3715840"/>
              <a:ext cx="11639108" cy="10508650"/>
            </a:xfrm>
            <a:prstGeom prst="ellipse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Rectangle 2">
            <a:extLst>
              <a:ext uri="{FF2B5EF4-FFF2-40B4-BE49-F238E27FC236}">
                <a16:creationId xmlns:a16="http://schemas.microsoft.com/office/drawing/2014/main" id="{D934EAAC-7993-4FA9-B70C-3E26F4812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896" y="1116876"/>
            <a:ext cx="941832" cy="3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301" tIns="64008" rIns="130301" bIns="64008" anchor="ctr"/>
          <a:lstStyle/>
          <a:p>
            <a:pPr algn="l"/>
            <a:r>
              <a:rPr lang="en-US" altLang="en-US" sz="1680" dirty="0"/>
              <a:t>30 mm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F2A0B141-6000-4D26-B418-68CB445D8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896" y="5329387"/>
            <a:ext cx="941832" cy="3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301" tIns="64008" rIns="130301" bIns="64008" anchor="ctr"/>
          <a:lstStyle/>
          <a:p>
            <a:pPr algn="l"/>
            <a:r>
              <a:rPr lang="en-US" altLang="en-US" sz="1680" dirty="0"/>
              <a:t>10 mm</a:t>
            </a: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B8B7BC58-ABAA-4AD1-9137-5B58F3CEB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896" y="5855167"/>
            <a:ext cx="1024128" cy="3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301" tIns="64008" rIns="130301" bIns="64008" anchor="ctr"/>
          <a:lstStyle/>
          <a:p>
            <a:pPr algn="l"/>
            <a:r>
              <a:rPr lang="en-US" altLang="en-US" sz="1680" dirty="0"/>
              <a:t>7.5 mm</a:t>
            </a: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ACCFBF3E-66B8-4206-91A1-70C39CE59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896" y="6911299"/>
            <a:ext cx="1024128" cy="3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301" tIns="64008" rIns="130301" bIns="64008" anchor="ctr"/>
          <a:lstStyle/>
          <a:p>
            <a:pPr algn="l"/>
            <a:r>
              <a:rPr lang="en-US" altLang="en-US" sz="1680" dirty="0"/>
              <a:t>2.5 mm</a:t>
            </a: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55EC6EC0-E5A7-4B40-AB81-ED40CEABB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628" y="6383202"/>
            <a:ext cx="1024128" cy="3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301" tIns="64008" rIns="130301" bIns="64008" anchor="ctr"/>
          <a:lstStyle/>
          <a:p>
            <a:pPr algn="l"/>
            <a:r>
              <a:rPr lang="en-US" altLang="en-US" sz="1680" dirty="0"/>
              <a:t>5 mm</a:t>
            </a:r>
          </a:p>
        </p:txBody>
      </p:sp>
      <p:sp>
        <p:nvSpPr>
          <p:cNvPr id="45" name="Rectangle 2">
            <a:extLst>
              <a:ext uri="{FF2B5EF4-FFF2-40B4-BE49-F238E27FC236}">
                <a16:creationId xmlns:a16="http://schemas.microsoft.com/office/drawing/2014/main" id="{DD31455B-BE3C-4EB1-A138-424E25D4D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896" y="4168099"/>
            <a:ext cx="941832" cy="3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301" tIns="64008" rIns="130301" bIns="64008" anchor="ctr"/>
          <a:lstStyle/>
          <a:p>
            <a:pPr algn="l"/>
            <a:r>
              <a:rPr lang="en-US" altLang="en-US" sz="1680" dirty="0"/>
              <a:t>16 mm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16AC859-2EAD-44E4-B180-8B3F1E83F05D}"/>
              </a:ext>
            </a:extLst>
          </p:cNvPr>
          <p:cNvCxnSpPr/>
          <p:nvPr/>
        </p:nvCxnSpPr>
        <p:spPr>
          <a:xfrm>
            <a:off x="2542032" y="4364418"/>
            <a:ext cx="1463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D73C1A-C28D-425E-9878-4C1DB10AF86F}"/>
              </a:ext>
            </a:extLst>
          </p:cNvPr>
          <p:cNvGrpSpPr/>
          <p:nvPr/>
        </p:nvGrpSpPr>
        <p:grpSpPr>
          <a:xfrm>
            <a:off x="2755995" y="1131313"/>
            <a:ext cx="10110008" cy="6453444"/>
            <a:chOff x="2296662" y="1417921"/>
            <a:chExt cx="8425007" cy="537787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2606FAC-C876-4F8A-AF70-D7911AA84B8F}"/>
                </a:ext>
              </a:extLst>
            </p:cNvPr>
            <p:cNvSpPr/>
            <p:nvPr/>
          </p:nvSpPr>
          <p:spPr>
            <a:xfrm>
              <a:off x="2296662" y="1417921"/>
              <a:ext cx="5377870" cy="5377870"/>
            </a:xfrm>
            <a:prstGeom prst="ellipse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D9F3BAB-0780-48DF-A3C7-C561AE840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2720" y="1892646"/>
              <a:ext cx="2198949" cy="1133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301" tIns="64008" rIns="130301" bIns="64008" anchor="ctr"/>
            <a:lstStyle/>
            <a:p>
              <a:pPr algn="l"/>
              <a:r>
                <a:rPr lang="en-US" altLang="en-US" sz="1920" dirty="0">
                  <a:solidFill>
                    <a:srgbClr val="FFC000"/>
                  </a:solidFill>
                </a:rPr>
                <a:t>G.652.D from OFS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001644-DE45-468A-A944-FAB0CCCC0CE4}"/>
              </a:ext>
            </a:extLst>
          </p:cNvPr>
          <p:cNvGrpSpPr/>
          <p:nvPr/>
        </p:nvGrpSpPr>
        <p:grpSpPr>
          <a:xfrm>
            <a:off x="2731938" y="2348634"/>
            <a:ext cx="10125433" cy="5240932"/>
            <a:chOff x="2276614" y="2432355"/>
            <a:chExt cx="8437861" cy="436744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3EDC10F-A919-499D-A095-844B2E34E4F2}"/>
                </a:ext>
              </a:extLst>
            </p:cNvPr>
            <p:cNvSpPr/>
            <p:nvPr/>
          </p:nvSpPr>
          <p:spPr>
            <a:xfrm>
              <a:off x="2276614" y="3325317"/>
              <a:ext cx="3474481" cy="3474481"/>
            </a:xfrm>
            <a:prstGeom prst="ellipse">
              <a:avLst/>
            </a:prstGeom>
            <a:noFill/>
            <a:ln w="44450">
              <a:solidFill>
                <a:srgbClr val="006B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 dirty="0">
                <a:solidFill>
                  <a:srgbClr val="FF0000"/>
                </a:solidFill>
              </a:endParaRPr>
            </a:p>
          </p:txBody>
        </p:sp>
        <p:sp>
          <p:nvSpPr>
            <p:cNvPr id="52" name="Rectangle 2">
              <a:extLst>
                <a:ext uri="{FF2B5EF4-FFF2-40B4-BE49-F238E27FC236}">
                  <a16:creationId xmlns:a16="http://schemas.microsoft.com/office/drawing/2014/main" id="{1FB0C09B-7C55-47E6-AC46-24A75ABB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5526" y="2432355"/>
              <a:ext cx="2198949" cy="1133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301" tIns="64008" rIns="130301" bIns="64008" anchor="ctr"/>
            <a:lstStyle/>
            <a:p>
              <a:pPr algn="l"/>
              <a:r>
                <a:rPr lang="en-US" altLang="en-US" sz="1920" dirty="0">
                  <a:solidFill>
                    <a:srgbClr val="0070C0"/>
                  </a:solidFill>
                </a:rPr>
                <a:t>G.657.A1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C77ED7-958C-4BFA-B2ED-0CBF41F5AFDD}"/>
              </a:ext>
            </a:extLst>
          </p:cNvPr>
          <p:cNvGrpSpPr/>
          <p:nvPr/>
        </p:nvGrpSpPr>
        <p:grpSpPr>
          <a:xfrm>
            <a:off x="2737716" y="3004247"/>
            <a:ext cx="11618365" cy="4576932"/>
            <a:chOff x="2281429" y="2978699"/>
            <a:chExt cx="9681971" cy="381411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566EDED-3B36-43B9-A29C-A94D5B03BC6A}"/>
                </a:ext>
              </a:extLst>
            </p:cNvPr>
            <p:cNvSpPr/>
            <p:nvPr/>
          </p:nvSpPr>
          <p:spPr>
            <a:xfrm>
              <a:off x="2281429" y="4222052"/>
              <a:ext cx="2570757" cy="2570757"/>
            </a:xfrm>
            <a:prstGeom prst="ellipse">
              <a:avLst/>
            </a:prstGeom>
            <a:noFill/>
            <a:ln w="4762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 dirty="0">
                <a:solidFill>
                  <a:srgbClr val="FF0000"/>
                </a:solidFill>
              </a:endParaRPr>
            </a:p>
          </p:txBody>
        </p:sp>
        <p:sp>
          <p:nvSpPr>
            <p:cNvPr id="55" name="Rectangle 2">
              <a:extLst>
                <a:ext uri="{FF2B5EF4-FFF2-40B4-BE49-F238E27FC236}">
                  <a16:creationId xmlns:a16="http://schemas.microsoft.com/office/drawing/2014/main" id="{7D308DB0-0A85-419C-BB0A-465854225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6757" y="2978699"/>
              <a:ext cx="3426643" cy="1133476"/>
            </a:xfrm>
            <a:prstGeom prst="rect">
              <a:avLst/>
            </a:prstGeom>
            <a:noFill/>
            <a:ln w="69850">
              <a:noFill/>
              <a:miter lim="800000"/>
              <a:headEnd/>
              <a:tailEnd/>
            </a:ln>
          </p:spPr>
          <p:txBody>
            <a:bodyPr lIns="130301" tIns="64008" rIns="130301" bIns="64008" anchor="ctr"/>
            <a:lstStyle/>
            <a:p>
              <a:pPr algn="l"/>
              <a:r>
                <a:rPr lang="en-US" altLang="en-US" sz="1920" dirty="0">
                  <a:solidFill>
                    <a:srgbClr val="00B050"/>
                  </a:solidFill>
                </a:rPr>
                <a:t>G.657.A2</a:t>
              </a:r>
              <a:endParaRPr lang="en-US" altLang="en-US" sz="192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63B4E58-DE52-4584-ABFE-1F02CAB3B94D}"/>
              </a:ext>
            </a:extLst>
          </p:cNvPr>
          <p:cNvGrpSpPr/>
          <p:nvPr/>
        </p:nvGrpSpPr>
        <p:grpSpPr>
          <a:xfrm>
            <a:off x="2723938" y="3653715"/>
            <a:ext cx="10176176" cy="3927464"/>
            <a:chOff x="2269948" y="3519922"/>
            <a:chExt cx="8480147" cy="327288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C23C1E1-AC75-4986-87FD-EFE972D0D46B}"/>
                </a:ext>
              </a:extLst>
            </p:cNvPr>
            <p:cNvSpPr/>
            <p:nvPr/>
          </p:nvSpPr>
          <p:spPr>
            <a:xfrm>
              <a:off x="2269948" y="5089357"/>
              <a:ext cx="1703452" cy="1703452"/>
            </a:xfrm>
            <a:prstGeom prst="ellipse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 dirty="0">
                <a:solidFill>
                  <a:srgbClr val="FF0000"/>
                </a:solidFill>
              </a:endParaRPr>
            </a:p>
          </p:txBody>
        </p:sp>
        <p:sp>
          <p:nvSpPr>
            <p:cNvPr id="58" name="Rectangle 2">
              <a:extLst>
                <a:ext uri="{FF2B5EF4-FFF2-40B4-BE49-F238E27FC236}">
                  <a16:creationId xmlns:a16="http://schemas.microsoft.com/office/drawing/2014/main" id="{2A198757-6297-485C-9A9B-DF12F2D0D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1146" y="3519922"/>
              <a:ext cx="2198949" cy="1133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301" tIns="64008" rIns="130301" bIns="64008" anchor="ctr"/>
            <a:lstStyle/>
            <a:p>
              <a:pPr algn="l"/>
              <a:r>
                <a:rPr lang="en-US" altLang="en-US" sz="1920" dirty="0">
                  <a:solidFill>
                    <a:srgbClr val="7030A0"/>
                  </a:solidFill>
                </a:rPr>
                <a:t>G.657.B3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5D7D324-9FC3-4394-AA93-79DB22A6407E}"/>
              </a:ext>
            </a:extLst>
          </p:cNvPr>
          <p:cNvGrpSpPr/>
          <p:nvPr/>
        </p:nvGrpSpPr>
        <p:grpSpPr>
          <a:xfrm>
            <a:off x="2728750" y="4343055"/>
            <a:ext cx="10171364" cy="3252563"/>
            <a:chOff x="2273958" y="4094372"/>
            <a:chExt cx="8476137" cy="271046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7F629CB-761C-4D6B-8A6A-BB5C87BD75D3}"/>
                </a:ext>
              </a:extLst>
            </p:cNvPr>
            <p:cNvSpPr/>
            <p:nvPr/>
          </p:nvSpPr>
          <p:spPr>
            <a:xfrm>
              <a:off x="2273958" y="5962631"/>
              <a:ext cx="842210" cy="842210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92">
                <a:solidFill>
                  <a:srgbClr val="FF0000"/>
                </a:solidFill>
              </a:endParaRPr>
            </a:p>
          </p:txBody>
        </p:sp>
        <p:sp>
          <p:nvSpPr>
            <p:cNvPr id="67" name="Rectangle 2">
              <a:extLst>
                <a:ext uri="{FF2B5EF4-FFF2-40B4-BE49-F238E27FC236}">
                  <a16:creationId xmlns:a16="http://schemas.microsoft.com/office/drawing/2014/main" id="{4FD1C84A-B5E4-457D-B305-6C8A8ACDE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1146" y="4094372"/>
              <a:ext cx="2198949" cy="1133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0301" tIns="64008" rIns="130301" bIns="64008" anchor="ctr"/>
            <a:lstStyle/>
            <a:p>
              <a:pPr algn="l"/>
              <a:r>
                <a:rPr lang="en-US" altLang="en-US" sz="1920" dirty="0">
                  <a:solidFill>
                    <a:srgbClr val="FF0000"/>
                  </a:solidFill>
                </a:rPr>
                <a:t>OFS EZ-Bend fiber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29319AB-ACC3-4DD4-BD1E-A2375FF95983}"/>
              </a:ext>
            </a:extLst>
          </p:cNvPr>
          <p:cNvSpPr txBox="1"/>
          <p:nvPr/>
        </p:nvSpPr>
        <p:spPr>
          <a:xfrm rot="16200000">
            <a:off x="-1847069" y="4087350"/>
            <a:ext cx="5532120" cy="374940"/>
          </a:xfrm>
          <a:prstGeom prst="rect">
            <a:avLst/>
          </a:prstGeom>
          <a:noFill/>
        </p:spPr>
        <p:txBody>
          <a:bodyPr vert="horz" wrap="square" lIns="0" tIns="54864" rIns="0" bIns="54864" rtlCol="0" anchor="t" anchorCtr="0">
            <a:noAutofit/>
          </a:bodyPr>
          <a:lstStyle/>
          <a:p>
            <a:pPr marL="20956" algn="ctr">
              <a:lnSpc>
                <a:spcPct val="90000"/>
              </a:lnSpc>
              <a:spcBef>
                <a:spcPts val="1200"/>
              </a:spcBef>
            </a:pPr>
            <a:r>
              <a:rPr lang="en-US" sz="1920" b="1" dirty="0">
                <a:latin typeface="Segoe UI"/>
              </a:rPr>
              <a:t>Diameter of Loop Loss Specification</a:t>
            </a:r>
          </a:p>
        </p:txBody>
      </p:sp>
      <p:pic>
        <p:nvPicPr>
          <p:cNvPr id="59" name="Picture 2" descr="C:\Users\johngeorge\Documents\JEG Work Current\Customers\ATT\MDU AT&amp;T\InvisiLight MDU\IMG_0204.JPG">
            <a:extLst>
              <a:ext uri="{FF2B5EF4-FFF2-40B4-BE49-F238E27FC236}">
                <a16:creationId xmlns:a16="http://schemas.microsoft.com/office/drawing/2014/main" id="{EF11D8B9-B763-4BDE-8F07-74E4FA32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1426" y="1384272"/>
            <a:ext cx="4966524" cy="316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roup 3">
            <a:extLst>
              <a:ext uri="{FF2B5EF4-FFF2-40B4-BE49-F238E27FC236}">
                <a16:creationId xmlns:a16="http://schemas.microsoft.com/office/drawing/2014/main" id="{CEEEC337-047B-4C22-99B8-1E0684825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747874"/>
              </p:ext>
            </p:extLst>
          </p:nvPr>
        </p:nvGraphicFramePr>
        <p:xfrm>
          <a:off x="1328738" y="1410817"/>
          <a:ext cx="12044362" cy="4998090"/>
        </p:xfrm>
        <a:graphic>
          <a:graphicData uri="http://schemas.openxmlformats.org/drawingml/2006/table">
            <a:tbl>
              <a:tblPr/>
              <a:tblGrid>
                <a:gridCol w="2303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22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58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42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8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Standard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Current  Generation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Next Generation on Same Fiber Network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Bending Loss Increase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70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FTTH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IEEE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GE-PON downstream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1490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10G E-PON downstream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1577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3X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6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ITU-T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G-PON Downstream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10G-PON (XGS)  downstream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1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40G-PON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(NG-PON2)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1603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4X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7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DOCSIS and HFC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SCTE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/ITU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RF-Video downstream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1550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RFoG upstream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1610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2X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329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Metro and some Long Haul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ITU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C-Band DWDM /CWDM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1560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L-Band DWDM /CWDM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1625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2.5X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20" name="Title 1">
            <a:extLst>
              <a:ext uri="{FF2B5EF4-FFF2-40B4-BE49-F238E27FC236}">
                <a16:creationId xmlns:a16="http://schemas.microsoft.com/office/drawing/2014/main" id="{483EEE0B-427F-4C7A-B9A9-D195815B7204}"/>
              </a:ext>
            </a:extLst>
          </p:cNvPr>
          <p:cNvSpPr txBox="1">
            <a:spLocks/>
          </p:cNvSpPr>
          <p:nvPr/>
        </p:nvSpPr>
        <p:spPr>
          <a:xfrm>
            <a:off x="408914" y="6531457"/>
            <a:ext cx="13092823" cy="570534"/>
          </a:xfrm>
          <a:prstGeom prst="rect">
            <a:avLst/>
          </a:prstGeom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generation systems use longer wavelengths – more bend loss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49BD9-1499-9F5A-168B-121D1662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14" y="518007"/>
            <a:ext cx="12618720" cy="822961"/>
          </a:xfrm>
        </p:spPr>
        <p:txBody>
          <a:bodyPr/>
          <a:lstStyle/>
          <a:p>
            <a:r>
              <a:rPr lang="en-US" dirty="0"/>
              <a:t>Why EZ Bend Fiber?</a:t>
            </a:r>
          </a:p>
        </p:txBody>
      </p:sp>
    </p:spTree>
    <p:extLst>
      <p:ext uri="{BB962C8B-B14F-4D97-AF65-F5344CB8AC3E}">
        <p14:creationId xmlns:p14="http://schemas.microsoft.com/office/powerpoint/2010/main" val="360607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16D4415-03B9-2641-E79F-EC6A04F7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 applications in a hallway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61B522-315A-41DB-AA0F-EC11EE04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8CF9C-D2AD-4F90-8D2D-9A843CFC53DE}"/>
              </a:ext>
            </a:extLst>
          </p:cNvPr>
          <p:cNvSpPr txBox="1">
            <a:spLocks/>
          </p:cNvSpPr>
          <p:nvPr/>
        </p:nvSpPr>
        <p:spPr>
          <a:xfrm>
            <a:off x="465672" y="1985745"/>
            <a:ext cx="8475045" cy="1535544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Hallways have many 90° angles</a:t>
            </a:r>
          </a:p>
          <a:p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Hallways with recessed doors may have 4 angles per door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4E2DC-DBF3-4D4A-B84F-A6611224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761" y="283543"/>
            <a:ext cx="4077565" cy="618463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0200D1-9A49-459A-A2DE-0CB47ABC02BB}"/>
              </a:ext>
            </a:extLst>
          </p:cNvPr>
          <p:cNvSpPr/>
          <p:nvPr/>
        </p:nvSpPr>
        <p:spPr>
          <a:xfrm>
            <a:off x="2055245" y="4835492"/>
            <a:ext cx="5467350" cy="289948"/>
          </a:xfrm>
          <a:custGeom>
            <a:avLst/>
            <a:gdLst>
              <a:gd name="connsiteX0" fmla="*/ 0 w 5467350"/>
              <a:gd name="connsiteY0" fmla="*/ 504825 h 504825"/>
              <a:gd name="connsiteX1" fmla="*/ 542925 w 5467350"/>
              <a:gd name="connsiteY1" fmla="*/ 495300 h 504825"/>
              <a:gd name="connsiteX2" fmla="*/ 514350 w 5467350"/>
              <a:gd name="connsiteY2" fmla="*/ 0 h 504825"/>
              <a:gd name="connsiteX3" fmla="*/ 1304925 w 5467350"/>
              <a:gd name="connsiteY3" fmla="*/ 9525 h 504825"/>
              <a:gd name="connsiteX4" fmla="*/ 1304925 w 5467350"/>
              <a:gd name="connsiteY4" fmla="*/ 504825 h 504825"/>
              <a:gd name="connsiteX5" fmla="*/ 2114550 w 5467350"/>
              <a:gd name="connsiteY5" fmla="*/ 485775 h 504825"/>
              <a:gd name="connsiteX6" fmla="*/ 2124075 w 5467350"/>
              <a:gd name="connsiteY6" fmla="*/ 0 h 504825"/>
              <a:gd name="connsiteX7" fmla="*/ 2876550 w 5467350"/>
              <a:gd name="connsiteY7" fmla="*/ 9525 h 504825"/>
              <a:gd name="connsiteX8" fmla="*/ 2886075 w 5467350"/>
              <a:gd name="connsiteY8" fmla="*/ 504825 h 504825"/>
              <a:gd name="connsiteX9" fmla="*/ 3857625 w 5467350"/>
              <a:gd name="connsiteY9" fmla="*/ 504825 h 504825"/>
              <a:gd name="connsiteX10" fmla="*/ 3819525 w 5467350"/>
              <a:gd name="connsiteY10" fmla="*/ 19050 h 504825"/>
              <a:gd name="connsiteX11" fmla="*/ 4629150 w 5467350"/>
              <a:gd name="connsiteY11" fmla="*/ 47625 h 504825"/>
              <a:gd name="connsiteX12" fmla="*/ 4581525 w 5467350"/>
              <a:gd name="connsiteY12" fmla="*/ 485775 h 504825"/>
              <a:gd name="connsiteX13" fmla="*/ 5467350 w 5467350"/>
              <a:gd name="connsiteY13" fmla="*/ 485775 h 504825"/>
              <a:gd name="connsiteX14" fmla="*/ 5467350 w 5467350"/>
              <a:gd name="connsiteY14" fmla="*/ 476250 h 504825"/>
              <a:gd name="connsiteX15" fmla="*/ 5467350 w 5467350"/>
              <a:gd name="connsiteY15" fmla="*/ 476250 h 504825"/>
              <a:gd name="connsiteX16" fmla="*/ 5467350 w 5467350"/>
              <a:gd name="connsiteY16" fmla="*/ 4572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67350" h="504825">
                <a:moveTo>
                  <a:pt x="0" y="504825"/>
                </a:moveTo>
                <a:lnTo>
                  <a:pt x="542925" y="495300"/>
                </a:lnTo>
                <a:lnTo>
                  <a:pt x="514350" y="0"/>
                </a:lnTo>
                <a:lnTo>
                  <a:pt x="1304925" y="9525"/>
                </a:lnTo>
                <a:lnTo>
                  <a:pt x="1304925" y="504825"/>
                </a:lnTo>
                <a:lnTo>
                  <a:pt x="2114550" y="485775"/>
                </a:lnTo>
                <a:lnTo>
                  <a:pt x="2124075" y="0"/>
                </a:lnTo>
                <a:lnTo>
                  <a:pt x="2876550" y="9525"/>
                </a:lnTo>
                <a:lnTo>
                  <a:pt x="2886075" y="504825"/>
                </a:lnTo>
                <a:lnTo>
                  <a:pt x="3857625" y="504825"/>
                </a:lnTo>
                <a:lnTo>
                  <a:pt x="3819525" y="19050"/>
                </a:lnTo>
                <a:lnTo>
                  <a:pt x="4629150" y="47625"/>
                </a:lnTo>
                <a:lnTo>
                  <a:pt x="4581525" y="485775"/>
                </a:lnTo>
                <a:lnTo>
                  <a:pt x="5467350" y="485775"/>
                </a:lnTo>
                <a:lnTo>
                  <a:pt x="5467350" y="476250"/>
                </a:lnTo>
                <a:lnTo>
                  <a:pt x="5467350" y="476250"/>
                </a:lnTo>
                <a:lnTo>
                  <a:pt x="5467350" y="457200"/>
                </a:lnTo>
              </a:path>
            </a:pathLst>
          </a:cu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02F6B-5EC0-400C-B6C6-57116D18758B}"/>
              </a:ext>
            </a:extLst>
          </p:cNvPr>
          <p:cNvSpPr txBox="1"/>
          <p:nvPr/>
        </p:nvSpPr>
        <p:spPr>
          <a:xfrm>
            <a:off x="3758064" y="5849848"/>
            <a:ext cx="21403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Recessed Doors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2B6BD7-30E3-4FC0-A084-0323DC7C6AAB}"/>
              </a:ext>
            </a:extLst>
          </p:cNvPr>
          <p:cNvCxnSpPr>
            <a:cxnSpLocks/>
          </p:cNvCxnSpPr>
          <p:nvPr/>
        </p:nvCxnSpPr>
        <p:spPr>
          <a:xfrm flipH="1" flipV="1">
            <a:off x="3017270" y="5049241"/>
            <a:ext cx="1685925" cy="771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20B896-E4ED-448A-BB39-D2635B0C3450}"/>
              </a:ext>
            </a:extLst>
          </p:cNvPr>
          <p:cNvCxnSpPr>
            <a:cxnSpLocks/>
          </p:cNvCxnSpPr>
          <p:nvPr/>
        </p:nvCxnSpPr>
        <p:spPr>
          <a:xfrm flipH="1" flipV="1">
            <a:off x="4487454" y="5059837"/>
            <a:ext cx="215741" cy="7609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CE2347-9883-43C5-BA81-81D6B44993D2}"/>
              </a:ext>
            </a:extLst>
          </p:cNvPr>
          <p:cNvCxnSpPr>
            <a:cxnSpLocks/>
          </p:cNvCxnSpPr>
          <p:nvPr/>
        </p:nvCxnSpPr>
        <p:spPr>
          <a:xfrm flipV="1">
            <a:off x="4703195" y="5049241"/>
            <a:ext cx="1619250" cy="771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1698198-17CF-4536-BCBF-482FE5DF64EE}"/>
              </a:ext>
            </a:extLst>
          </p:cNvPr>
          <p:cNvSpPr/>
          <p:nvPr/>
        </p:nvSpPr>
        <p:spPr>
          <a:xfrm>
            <a:off x="2402907" y="4708311"/>
            <a:ext cx="352425" cy="2899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22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anatomy and technology choices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980980" y="179471"/>
            <a:ext cx="3291840" cy="438150"/>
          </a:xfrm>
        </p:spPr>
        <p:txBody>
          <a:bodyPr/>
          <a:lstStyle/>
          <a:p>
            <a:fld id="{93B93ED8-0A28-144B-8090-401152FB915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952572" y="2500591"/>
            <a:ext cx="1023992" cy="458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1" dirty="0">
                <a:solidFill>
                  <a:schemeClr val="tx1"/>
                </a:solidFill>
              </a:rPr>
              <a:t>Material Cost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523" y="2712192"/>
            <a:ext cx="3829963" cy="397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50099" y="1440237"/>
            <a:ext cx="3050772" cy="483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41" dirty="0"/>
              <a:t>Variables to consider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483" y="3147613"/>
            <a:ext cx="1002886" cy="3994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1" dirty="0">
                <a:solidFill>
                  <a:schemeClr val="tx1"/>
                </a:solidFill>
              </a:rPr>
              <a:t>Riser Space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91025" y="3036432"/>
            <a:ext cx="964709" cy="4178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1" dirty="0">
                <a:solidFill>
                  <a:schemeClr val="tx1"/>
                </a:solidFill>
              </a:rPr>
              <a:t>Labor cost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63132" y="2411143"/>
            <a:ext cx="1220210" cy="44897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1" dirty="0">
                <a:solidFill>
                  <a:schemeClr val="tx1"/>
                </a:solidFill>
              </a:rPr>
              <a:t>Aesthetics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62652" y="2915999"/>
            <a:ext cx="1220209" cy="3964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1" dirty="0">
                <a:solidFill>
                  <a:schemeClr val="tx1"/>
                </a:solidFill>
              </a:rPr>
              <a:t>Time in building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49912" y="775803"/>
            <a:ext cx="4604146" cy="483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41" dirty="0"/>
              <a:t>MDU Solutions – Mix and Match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59390" y="5855470"/>
            <a:ext cx="8546380" cy="1141093"/>
            <a:chOff x="1856456" y="6090092"/>
            <a:chExt cx="8071581" cy="1077699"/>
          </a:xfrm>
          <a:noFill/>
        </p:grpSpPr>
        <p:sp>
          <p:nvSpPr>
            <p:cNvPr id="12" name="TextBox 11"/>
            <p:cNvSpPr txBox="1"/>
            <p:nvPr/>
          </p:nvSpPr>
          <p:spPr>
            <a:xfrm>
              <a:off x="1856456" y="6526483"/>
              <a:ext cx="1564185" cy="6413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71" dirty="0"/>
                <a:t>Fiber Distribution Devices (indoors or outdoors)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025058" y="6090092"/>
              <a:ext cx="4902979" cy="1064605"/>
              <a:chOff x="5129245" y="2215473"/>
              <a:chExt cx="4902979" cy="1064605"/>
            </a:xfrm>
            <a:grpFill/>
          </p:grpSpPr>
          <p:sp>
            <p:nvSpPr>
              <p:cNvPr id="43" name="Rectangle 42"/>
              <p:cNvSpPr/>
              <p:nvPr/>
            </p:nvSpPr>
            <p:spPr>
              <a:xfrm>
                <a:off x="5129245" y="2215473"/>
                <a:ext cx="982520" cy="106460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47" dirty="0">
                    <a:solidFill>
                      <a:schemeClr val="tx1"/>
                    </a:solidFill>
                  </a:rPr>
                  <a:t> Fiber Distribution Devices (with or without splitters, with or without adapters)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6095659" y="2215473"/>
                <a:ext cx="982520" cy="1064605"/>
                <a:chOff x="3922855" y="1331553"/>
                <a:chExt cx="982520" cy="1064605"/>
              </a:xfrm>
              <a:grpFill/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3922855" y="1331553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 err="1">
                      <a:solidFill>
                        <a:schemeClr val="tx1"/>
                      </a:solidFill>
                    </a:rPr>
                    <a:t>SlimBox</a:t>
                  </a:r>
                  <a:r>
                    <a:rPr lang="en-US" sz="847" dirty="0">
                      <a:solidFill>
                        <a:schemeClr val="tx1"/>
                      </a:solidFill>
                    </a:rPr>
                    <a:t> (Indoor) 12,24,  64 fibers</a:t>
                  </a:r>
                </a:p>
              </p:txBody>
            </p:sp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0054" y="1494462"/>
                  <a:ext cx="404901" cy="42863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69919" y="1507082"/>
                  <a:ext cx="391091" cy="42863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8075055" y="2215473"/>
                <a:ext cx="982520" cy="1064605"/>
                <a:chOff x="8075055" y="2261312"/>
                <a:chExt cx="982520" cy="1064605"/>
              </a:xfrm>
              <a:grpFill/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8075055" y="2261312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400A (Indoor)</a:t>
                  </a:r>
                </a:p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Up to 64 fibers</a:t>
                  </a:r>
                </a:p>
              </p:txBody>
            </p:sp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2403" y="2370128"/>
                  <a:ext cx="727823" cy="527672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5" name="Group 4"/>
              <p:cNvGrpSpPr/>
              <p:nvPr/>
            </p:nvGrpSpPr>
            <p:grpSpPr>
              <a:xfrm>
                <a:off x="7092535" y="2215473"/>
                <a:ext cx="982520" cy="1064605"/>
                <a:chOff x="7092535" y="2259620"/>
                <a:chExt cx="982520" cy="1064605"/>
              </a:xfrm>
              <a:grpFill/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7092535" y="2259620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 err="1">
                      <a:solidFill>
                        <a:schemeClr val="tx1"/>
                      </a:solidFill>
                    </a:rPr>
                    <a:t>SlimBox</a:t>
                  </a:r>
                  <a:r>
                    <a:rPr lang="en-US" sz="847" dirty="0">
                      <a:solidFill>
                        <a:schemeClr val="tx1"/>
                      </a:solidFill>
                    </a:rPr>
                    <a:t> (Outdoor) </a:t>
                  </a:r>
                </a:p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12,24, 48 fibers</a:t>
                  </a:r>
                </a:p>
              </p:txBody>
            </p:sp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4009" y="2368117"/>
                  <a:ext cx="249688" cy="482407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8015" y="2441724"/>
                  <a:ext cx="409575" cy="4240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grpSp>
            <p:nvGrpSpPr>
              <p:cNvPr id="6" name="Group 5"/>
              <p:cNvGrpSpPr/>
              <p:nvPr/>
            </p:nvGrpSpPr>
            <p:grpSpPr>
              <a:xfrm>
                <a:off x="9049704" y="2215473"/>
                <a:ext cx="982520" cy="1064605"/>
                <a:chOff x="9049704" y="2240860"/>
                <a:chExt cx="982520" cy="1064605"/>
              </a:xfrm>
              <a:grpFill/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9049704" y="2240860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V-</a:t>
                  </a:r>
                  <a:r>
                    <a:rPr lang="en-US" sz="847" dirty="0" err="1">
                      <a:solidFill>
                        <a:schemeClr val="tx1"/>
                      </a:solidFill>
                    </a:rPr>
                    <a:t>Linx</a:t>
                  </a:r>
                  <a:r>
                    <a:rPr lang="en-US" sz="847" dirty="0">
                      <a:solidFill>
                        <a:schemeClr val="tx1"/>
                      </a:solidFill>
                    </a:rPr>
                    <a:t> FDH,(Indoor) Up to 144 fibers</a:t>
                  </a:r>
                </a:p>
              </p:txBody>
            </p: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7708" y="2301498"/>
                  <a:ext cx="606512" cy="562287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</p:grpSp>
      </p:grpSp>
      <p:grpSp>
        <p:nvGrpSpPr>
          <p:cNvPr id="33" name="Group 32"/>
          <p:cNvGrpSpPr/>
          <p:nvPr/>
        </p:nvGrpSpPr>
        <p:grpSpPr>
          <a:xfrm>
            <a:off x="9165708" y="2534629"/>
            <a:ext cx="3144658" cy="1127229"/>
            <a:chOff x="5090405" y="3617448"/>
            <a:chExt cx="2969955" cy="1064605"/>
          </a:xfrm>
          <a:noFill/>
        </p:grpSpPr>
        <p:sp>
          <p:nvSpPr>
            <p:cNvPr id="54" name="Rectangle 53"/>
            <p:cNvSpPr/>
            <p:nvPr/>
          </p:nvSpPr>
          <p:spPr>
            <a:xfrm>
              <a:off x="5090405" y="3617448"/>
              <a:ext cx="982520" cy="106460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47" dirty="0">
                  <a:solidFill>
                    <a:schemeClr val="tx1"/>
                  </a:solidFill>
                </a:rPr>
                <a:t>Vertical and Horizontal Cabling Options (Outdoor)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055445" y="3617448"/>
              <a:ext cx="982520" cy="106460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847" dirty="0">
                  <a:solidFill>
                    <a:schemeClr val="tx1"/>
                  </a:solidFill>
                </a:rPr>
                <a:t>InvisiLight Facade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72925" y="3617448"/>
              <a:ext cx="982520" cy="106460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847" dirty="0">
                  <a:solidFill>
                    <a:schemeClr val="tx1"/>
                  </a:solidFill>
                </a:rPr>
                <a:t>EZ Bend Bundles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8270" y="3734186"/>
              <a:ext cx="322539" cy="653891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0494" y="3726216"/>
              <a:ext cx="649866" cy="62588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5711709" y="3527600"/>
            <a:ext cx="7649984" cy="2245172"/>
            <a:chOff x="3538482" y="3891548"/>
            <a:chExt cx="6442371" cy="2120440"/>
          </a:xfrm>
          <a:noFill/>
        </p:grpSpPr>
        <p:sp>
          <p:nvSpPr>
            <p:cNvPr id="15" name="TextBox 14"/>
            <p:cNvSpPr txBox="1"/>
            <p:nvPr/>
          </p:nvSpPr>
          <p:spPr>
            <a:xfrm>
              <a:off x="3538482" y="5370680"/>
              <a:ext cx="1046981" cy="6413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71" dirty="0"/>
                <a:t>Intermediate connection devices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5422056" y="3891548"/>
              <a:ext cx="4558797" cy="1174881"/>
              <a:chOff x="5436795" y="3729776"/>
              <a:chExt cx="4558797" cy="1174881"/>
            </a:xfrm>
            <a:grpFill/>
          </p:grpSpPr>
          <p:sp>
            <p:nvSpPr>
              <p:cNvPr id="60" name="Rectangle 59"/>
              <p:cNvSpPr/>
              <p:nvPr/>
            </p:nvSpPr>
            <p:spPr>
              <a:xfrm>
                <a:off x="5436795" y="3729776"/>
                <a:ext cx="982520" cy="106460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47" dirty="0">
                    <a:solidFill>
                      <a:schemeClr val="tx1"/>
                    </a:solidFill>
                  </a:rPr>
                  <a:t>Intermediate Connection and Splicing Devices  (Optional)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7026435" y="3839465"/>
                <a:ext cx="982520" cy="1064605"/>
                <a:chOff x="7028692" y="3839465"/>
                <a:chExt cx="982520" cy="1064605"/>
              </a:xfrm>
              <a:grpFill/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028692" y="3839465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 err="1">
                      <a:solidFill>
                        <a:schemeClr val="tx1"/>
                      </a:solidFill>
                    </a:rPr>
                    <a:t>SlimBox</a:t>
                  </a:r>
                  <a:r>
                    <a:rPr lang="en-US" sz="847" dirty="0">
                      <a:solidFill>
                        <a:schemeClr val="tx1"/>
                      </a:solidFill>
                    </a:rPr>
                    <a:t> (Indoor) 12,24, 64 fibers</a:t>
                  </a:r>
                </a:p>
              </p:txBody>
            </p:sp>
            <p:pic>
              <p:nvPicPr>
                <p:cNvPr id="6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46032" y="3988615"/>
                  <a:ext cx="404901" cy="42863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75897" y="4001235"/>
                  <a:ext cx="391091" cy="42863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61" name="Group 60"/>
              <p:cNvGrpSpPr/>
              <p:nvPr/>
            </p:nvGrpSpPr>
            <p:grpSpPr>
              <a:xfrm>
                <a:off x="8019754" y="3840052"/>
                <a:ext cx="982520" cy="1064605"/>
                <a:chOff x="8020844" y="3840052"/>
                <a:chExt cx="982520" cy="1064605"/>
              </a:xfrm>
              <a:grpFill/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8020844" y="3840052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V-</a:t>
                  </a:r>
                  <a:r>
                    <a:rPr lang="en-US" sz="847" dirty="0" err="1">
                      <a:solidFill>
                        <a:schemeClr val="tx1"/>
                      </a:solidFill>
                    </a:rPr>
                    <a:t>Linx</a:t>
                  </a:r>
                  <a:r>
                    <a:rPr lang="en-US" sz="847" dirty="0">
                      <a:solidFill>
                        <a:schemeClr val="tx1"/>
                      </a:solidFill>
                    </a:rPr>
                    <a:t> Terminal (Up to 24 fibers)</a:t>
                  </a:r>
                </a:p>
              </p:txBody>
            </p:sp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85988" y="3918591"/>
                  <a:ext cx="842334" cy="568683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69" name="Group 68"/>
              <p:cNvGrpSpPr/>
              <p:nvPr/>
            </p:nvGrpSpPr>
            <p:grpSpPr>
              <a:xfrm>
                <a:off x="9013072" y="3839465"/>
                <a:ext cx="982520" cy="1064605"/>
                <a:chOff x="9013072" y="3839465"/>
                <a:chExt cx="982520" cy="1064605"/>
              </a:xfrm>
              <a:grpFill/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9013072" y="3839465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V-</a:t>
                  </a:r>
                  <a:r>
                    <a:rPr lang="en-US" sz="847" dirty="0" err="1">
                      <a:solidFill>
                        <a:schemeClr val="tx1"/>
                      </a:solidFill>
                    </a:rPr>
                    <a:t>Linx</a:t>
                  </a:r>
                  <a:r>
                    <a:rPr lang="en-US" sz="847" dirty="0">
                      <a:solidFill>
                        <a:schemeClr val="tx1"/>
                      </a:solidFill>
                    </a:rPr>
                    <a:t> Combiner (Up to 72 fibers)</a:t>
                  </a:r>
                </a:p>
              </p:txBody>
            </p:sp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57558" y="3856574"/>
                  <a:ext cx="493547" cy="717958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6033116" y="3839463"/>
                <a:ext cx="982520" cy="1064605"/>
                <a:chOff x="6063118" y="3839463"/>
                <a:chExt cx="982520" cy="1064605"/>
              </a:xfrm>
              <a:grpFill/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6063118" y="3839463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 err="1">
                      <a:solidFill>
                        <a:schemeClr val="tx1"/>
                      </a:solidFill>
                    </a:rPr>
                    <a:t>SlimBox</a:t>
                  </a:r>
                  <a:r>
                    <a:rPr lang="en-US" sz="847" dirty="0">
                      <a:solidFill>
                        <a:schemeClr val="tx1"/>
                      </a:solidFill>
                    </a:rPr>
                    <a:t> Rosette</a:t>
                  </a:r>
                </a:p>
              </p:txBody>
            </p: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57511" y="3951692"/>
                  <a:ext cx="335044" cy="616161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</p:grpSp>
      </p:grpSp>
      <p:sp>
        <p:nvSpPr>
          <p:cNvPr id="80" name="Rectangle 79"/>
          <p:cNvSpPr/>
          <p:nvPr/>
        </p:nvSpPr>
        <p:spPr>
          <a:xfrm>
            <a:off x="676492" y="2559353"/>
            <a:ext cx="1376424" cy="4426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1" dirty="0">
                <a:solidFill>
                  <a:schemeClr val="tx1"/>
                </a:solidFill>
              </a:rPr>
              <a:t>Available pathways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6280013" y="1422399"/>
            <a:ext cx="6562477" cy="3057388"/>
            <a:chOff x="3292599" y="1903302"/>
            <a:chExt cx="6197895" cy="2887533"/>
          </a:xfrm>
          <a:noFill/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3292599" y="4500059"/>
              <a:ext cx="333231" cy="78955"/>
            </a:xfrm>
            <a:prstGeom prst="straightConnector1">
              <a:avLst/>
            </a:prstGeom>
            <a:grpFill/>
            <a:ln w="3175">
              <a:noFill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617187" y="4334228"/>
              <a:ext cx="1046981" cy="4566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71" dirty="0"/>
                <a:t>In Living Unit Cabling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5515416" y="1903302"/>
              <a:ext cx="3975078" cy="1064605"/>
              <a:chOff x="5544345" y="2502836"/>
              <a:chExt cx="3975078" cy="1064605"/>
            </a:xfrm>
            <a:grpFill/>
          </p:grpSpPr>
          <p:sp>
            <p:nvSpPr>
              <p:cNvPr id="72" name="Rectangle 71"/>
              <p:cNvSpPr/>
              <p:nvPr/>
            </p:nvSpPr>
            <p:spPr>
              <a:xfrm>
                <a:off x="5544345" y="2502836"/>
                <a:ext cx="982520" cy="106460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47" dirty="0">
                    <a:solidFill>
                      <a:schemeClr val="tx1"/>
                    </a:solidFill>
                  </a:rPr>
                  <a:t>In Living Unit Options</a:t>
                </a: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7554383" y="2502836"/>
                <a:ext cx="982520" cy="1064605"/>
                <a:chOff x="7897147" y="2502836"/>
                <a:chExt cx="982520" cy="1064605"/>
              </a:xfrm>
              <a:grpFill/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7897147" y="2502836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EZ Bend (3.0/4.8)</a:t>
                  </a:r>
                </a:p>
              </p:txBody>
            </p:sp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679" y="2502836"/>
                  <a:ext cx="886040" cy="544251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6549364" y="2502836"/>
                <a:ext cx="982520" cy="1064605"/>
                <a:chOff x="6606447" y="2538513"/>
                <a:chExt cx="982520" cy="1064605"/>
              </a:xfrm>
              <a:grpFill/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6606447" y="2538513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InvisiLight ILU</a:t>
                  </a:r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2591" y="2678995"/>
                  <a:ext cx="730232" cy="547674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78" name="Group 77"/>
              <p:cNvGrpSpPr/>
              <p:nvPr/>
            </p:nvGrpSpPr>
            <p:grpSpPr>
              <a:xfrm>
                <a:off x="8536903" y="2502836"/>
                <a:ext cx="982520" cy="1064605"/>
                <a:chOff x="8927232" y="2502836"/>
                <a:chExt cx="982520" cy="1064605"/>
              </a:xfrm>
              <a:grpFill/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8927232" y="2502836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 err="1">
                      <a:solidFill>
                        <a:schemeClr val="tx1"/>
                      </a:solidFill>
                    </a:rPr>
                    <a:t>SlimBox</a:t>
                  </a:r>
                  <a:r>
                    <a:rPr lang="en-US" sz="847" dirty="0">
                      <a:solidFill>
                        <a:schemeClr val="tx1"/>
                      </a:solidFill>
                    </a:rPr>
                    <a:t> Wall Plate</a:t>
                  </a:r>
                </a:p>
              </p:txBody>
            </p:sp>
            <p:pic>
              <p:nvPicPr>
                <p:cNvPr id="7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87349" y="2545362"/>
                  <a:ext cx="380335" cy="6456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6" name="Group 35"/>
          <p:cNvGrpSpPr/>
          <p:nvPr/>
        </p:nvGrpSpPr>
        <p:grpSpPr>
          <a:xfrm>
            <a:off x="2582035" y="4466662"/>
            <a:ext cx="10779658" cy="2533500"/>
            <a:chOff x="-199935" y="4778438"/>
            <a:chExt cx="10180788" cy="2392750"/>
          </a:xfrm>
          <a:noFill/>
        </p:grpSpPr>
        <p:sp>
          <p:nvSpPr>
            <p:cNvPr id="14" name="TextBox 13"/>
            <p:cNvSpPr txBox="1"/>
            <p:nvPr/>
          </p:nvSpPr>
          <p:spPr>
            <a:xfrm>
              <a:off x="-199935" y="6714581"/>
              <a:ext cx="1540514" cy="4566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71" dirty="0"/>
                <a:t>Riser/Vertical Cabling Options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60188" y="4778438"/>
              <a:ext cx="1441885" cy="4566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71" dirty="0"/>
                <a:t>Horizontal and Drop cabling</a:t>
              </a: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5025058" y="5018513"/>
              <a:ext cx="4955795" cy="1071579"/>
              <a:chOff x="5081816" y="5018513"/>
              <a:chExt cx="4898225" cy="1071579"/>
            </a:xfrm>
            <a:grpFill/>
          </p:grpSpPr>
          <p:grpSp>
            <p:nvGrpSpPr>
              <p:cNvPr id="22" name="Group 21"/>
              <p:cNvGrpSpPr/>
              <p:nvPr/>
            </p:nvGrpSpPr>
            <p:grpSpPr>
              <a:xfrm>
                <a:off x="5081816" y="5018513"/>
                <a:ext cx="3947604" cy="1064605"/>
                <a:chOff x="5781246" y="4714041"/>
                <a:chExt cx="3947604" cy="1064605"/>
              </a:xfrm>
              <a:grpFill/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5781246" y="4714041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Vertical and/or  Horizontal Cabling Options (Indoor)</a:t>
                  </a:r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6770555" y="4714041"/>
                  <a:ext cx="982520" cy="1064605"/>
                  <a:chOff x="6770555" y="4714042"/>
                  <a:chExt cx="982520" cy="1064605"/>
                </a:xfrm>
                <a:grpFill/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6770555" y="4714042"/>
                    <a:ext cx="982520" cy="106460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847" dirty="0">
                        <a:solidFill>
                          <a:schemeClr val="tx1"/>
                        </a:solidFill>
                      </a:rPr>
                      <a:t>EZ Bend (3.0/4.8)</a:t>
                    </a:r>
                  </a:p>
                </p:txBody>
              </p:sp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1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18795" y="4791010"/>
                    <a:ext cx="886040" cy="54425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7763810" y="4714041"/>
                  <a:ext cx="982520" cy="1064605"/>
                  <a:chOff x="7763810" y="4714041"/>
                  <a:chExt cx="982520" cy="1064605"/>
                </a:xfrm>
                <a:grpFill/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7763810" y="4714041"/>
                    <a:ext cx="982520" cy="106460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847" dirty="0">
                        <a:solidFill>
                          <a:schemeClr val="tx1"/>
                        </a:solidFill>
                      </a:rPr>
                      <a:t>InvisiLight MDU</a:t>
                    </a:r>
                  </a:p>
                </p:txBody>
              </p:sp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1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20552" y="4777580"/>
                    <a:ext cx="649866" cy="625886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8746330" y="4714041"/>
                  <a:ext cx="982520" cy="1064605"/>
                  <a:chOff x="8746330" y="4720114"/>
                  <a:chExt cx="982520" cy="1064605"/>
                </a:xfrm>
                <a:grpFill/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8746330" y="4720114"/>
                    <a:ext cx="982520" cy="106460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847" dirty="0" err="1">
                        <a:solidFill>
                          <a:schemeClr val="tx1"/>
                        </a:solidFill>
                      </a:rPr>
                      <a:t>HomeRun</a:t>
                    </a:r>
                    <a:r>
                      <a:rPr lang="en-US" sz="847" dirty="0">
                        <a:solidFill>
                          <a:schemeClr val="tx1"/>
                        </a:solidFill>
                      </a:rPr>
                      <a:t> (Drop Ceilings)</a:t>
                    </a:r>
                  </a:p>
                </p:txBody>
              </p:sp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1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97830" y="4779026"/>
                    <a:ext cx="852488" cy="640406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</p:grpSp>
          </p:grpSp>
          <p:grpSp>
            <p:nvGrpSpPr>
              <p:cNvPr id="84" name="Group 83"/>
              <p:cNvGrpSpPr/>
              <p:nvPr/>
            </p:nvGrpSpPr>
            <p:grpSpPr>
              <a:xfrm>
                <a:off x="8997521" y="5025487"/>
                <a:ext cx="982520" cy="1064605"/>
                <a:chOff x="3582491" y="2681377"/>
                <a:chExt cx="982520" cy="1064605"/>
              </a:xfrm>
              <a:grpFill/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3582491" y="2681377"/>
                  <a:ext cx="982520" cy="10646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sz="847" dirty="0">
                      <a:solidFill>
                        <a:schemeClr val="tx1"/>
                      </a:solidFill>
                    </a:rPr>
                    <a:t>Riser cabling options</a:t>
                  </a:r>
                </a:p>
              </p:txBody>
            </p:sp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2546" y="2734018"/>
                  <a:ext cx="540246" cy="280252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1706" y="3100079"/>
                  <a:ext cx="564089" cy="327877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</p:grpSp>
      </p:grpSp>
      <p:sp>
        <p:nvSpPr>
          <p:cNvPr id="87" name="TextBox 86"/>
          <p:cNvSpPr txBox="1"/>
          <p:nvPr/>
        </p:nvSpPr>
        <p:spPr>
          <a:xfrm>
            <a:off x="5180464" y="1955541"/>
            <a:ext cx="732893" cy="444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7" dirty="0"/>
              <a:t>Cost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7989557" y="478992"/>
            <a:ext cx="0" cy="67095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2040126" y="3211247"/>
            <a:ext cx="5203123" cy="2"/>
          </a:xfrm>
          <a:prstGeom prst="line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402814" y="1955541"/>
            <a:ext cx="1348511" cy="444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7" dirty="0"/>
              <a:t>Pathways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134000" y="1951515"/>
            <a:ext cx="1410771" cy="444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87" dirty="0"/>
              <a:t>Residents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1"/>
          <p:cNvSpPr txBox="1">
            <a:spLocks noChangeArrowheads="1"/>
          </p:cNvSpPr>
          <p:nvPr/>
        </p:nvSpPr>
        <p:spPr bwMode="auto">
          <a:xfrm>
            <a:off x="245829" y="1498101"/>
            <a:ext cx="7512284" cy="4850547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square" lIns="109717" tIns="54858" rIns="109717" bIns="54858">
            <a:spAutoFit/>
          </a:bodyPr>
          <a:lstStyle/>
          <a:p>
            <a:pPr eaLnBrk="0" hangingPunct="0"/>
            <a:endPara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Available black or white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4.8 mm black available with toning wire</a:t>
            </a:r>
          </a:p>
          <a:p>
            <a:pPr marL="891540" lvl="1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be direct buried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Riser (OFNR) / FT-4, Plenum (OFNP) / FT-6</a:t>
            </a:r>
          </a:p>
          <a:p>
            <a:pPr marL="891540" lvl="1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Indoor / Outdoor Rated</a:t>
            </a:r>
          </a:p>
          <a:p>
            <a:pPr eaLnBrk="0" hangingPunct="0"/>
            <a:endPara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Available in a box or as assemblies</a:t>
            </a:r>
          </a:p>
          <a:p>
            <a:pPr marL="891540" lvl="1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Factory terminated up to 300 ft lengths</a:t>
            </a:r>
          </a:p>
          <a:p>
            <a:pPr marL="891540" lvl="1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 Connectors for 4.8 mm and 3 mm</a:t>
            </a:r>
          </a:p>
          <a:p>
            <a:pPr marL="891540" lvl="1" indent="-342900" eaLnBrk="0" hangingPunct="0">
              <a:buFont typeface="Arial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 or LC connectors for 3 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9286" y="625962"/>
            <a:ext cx="61213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solidFill>
                  <a:schemeClr val="bg1"/>
                </a:solidFill>
              </a:rPr>
              <a:t>4.8 mm</a:t>
            </a:r>
          </a:p>
        </p:txBody>
      </p:sp>
      <p:pic>
        <p:nvPicPr>
          <p:cNvPr id="9" name="Picture 2" descr="C:\Users\johngeorge\AppData\Local\Microsoft\Windows\Temporary Internet Files\Content.Outlook\YSDTGKOX\DSCN037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61907" y="3558656"/>
            <a:ext cx="4513829" cy="114138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049966" y="363221"/>
            <a:ext cx="11717617" cy="849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1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endParaRPr lang="en-US" sz="28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8" name="Picture 2" descr="C:\Users\Joh\Documents\JEG Work Current\EZ-Bend Documents\EZ-Bend Pictures\Stapled EZ-Bend\DSCN1351.JPG">
            <a:extLst>
              <a:ext uri="{FF2B5EF4-FFF2-40B4-BE49-F238E27FC236}">
                <a16:creationId xmlns:a16="http://schemas.microsoft.com/office/drawing/2014/main" id="{43BFD511-3699-4AC0-9F4A-07E1B51C3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70628" y="2598661"/>
            <a:ext cx="2956553" cy="212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johngeorge\Documents\JEG Work Current\FTTx Customers\Verizon\EZ-Bend Field Trial\EZ-Bend VERIZON Lynnwood WA 011.jpg">
            <a:extLst>
              <a:ext uri="{FF2B5EF4-FFF2-40B4-BE49-F238E27FC236}">
                <a16:creationId xmlns:a16="http://schemas.microsoft.com/office/drawing/2014/main" id="{09AAB90C-37A6-40E4-BC78-785C6565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4160" y="179218"/>
            <a:ext cx="2980588" cy="223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indoor, toothbrush, brush, teeth&#10;&#10;Description automatically generated">
            <a:extLst>
              <a:ext uri="{FF2B5EF4-FFF2-40B4-BE49-F238E27FC236}">
                <a16:creationId xmlns:a16="http://schemas.microsoft.com/office/drawing/2014/main" id="{3ACC8D07-A2E4-43C0-83E3-CD39C4B5DB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628" y="4992036"/>
            <a:ext cx="3014120" cy="1851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0899E3-CFCE-4582-A8DE-A1962A58CE3E}"/>
              </a:ext>
            </a:extLst>
          </p:cNvPr>
          <p:cNvSpPr txBox="1"/>
          <p:nvPr/>
        </p:nvSpPr>
        <p:spPr>
          <a:xfrm>
            <a:off x="8167816" y="2406878"/>
            <a:ext cx="10983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3.0 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A05150-7A85-4DB1-8D3F-D356AD68E4CA}"/>
              </a:ext>
            </a:extLst>
          </p:cNvPr>
          <p:cNvSpPr txBox="1"/>
          <p:nvPr/>
        </p:nvSpPr>
        <p:spPr>
          <a:xfrm>
            <a:off x="8167816" y="5214718"/>
            <a:ext cx="10983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4.8 mm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73BCC-A1D8-0C98-EE43-DDDAB18A9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76" y="581341"/>
            <a:ext cx="12618720" cy="822961"/>
          </a:xfrm>
        </p:spPr>
        <p:txBody>
          <a:bodyPr/>
          <a:lstStyle/>
          <a:p>
            <a:r>
              <a:rPr lang="en-US" dirty="0"/>
              <a:t>EZ-Bend® cable - Ruggedized 4.8 and 3 mm cords</a:t>
            </a:r>
          </a:p>
        </p:txBody>
      </p:sp>
    </p:spTree>
    <p:extLst>
      <p:ext uri="{BB962C8B-B14F-4D97-AF65-F5344CB8AC3E}">
        <p14:creationId xmlns:p14="http://schemas.microsoft.com/office/powerpoint/2010/main" val="3865059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3583-1F55-CBB0-B9B2-E6D6FB7C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53FDD7F7-93BC-D5C6-3FAD-35B37633F23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8"/>
            <a:ext cx="14630400" cy="8228012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EE5FB05A-F617-4A97-8BB7-82D9386D0C25}"/>
              </a:ext>
            </a:extLst>
          </p:cNvPr>
          <p:cNvSpPr/>
          <p:nvPr/>
        </p:nvSpPr>
        <p:spPr>
          <a:xfrm>
            <a:off x="10589635" y="7067032"/>
            <a:ext cx="4072981" cy="714042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990600" hangingPunct="0"/>
            <a:endParaRPr lang="en-US" sz="384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© 2019 Affaire">
            <a:extLst>
              <a:ext uri="{FF2B5EF4-FFF2-40B4-BE49-F238E27FC236}">
                <a16:creationId xmlns:a16="http://schemas.microsoft.com/office/drawing/2014/main" id="{7B5B95DD-E909-B09B-87F0-A7A3DCBE7975}"/>
              </a:ext>
            </a:extLst>
          </p:cNvPr>
          <p:cNvSpPr txBox="1"/>
          <p:nvPr/>
        </p:nvSpPr>
        <p:spPr>
          <a:xfrm>
            <a:off x="580365" y="7438695"/>
            <a:ext cx="702952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60" tIns="60960" rIns="60960" bIns="60960" anchor="ctr">
            <a:spAutoFit/>
          </a:bodyPr>
          <a:lstStyle/>
          <a:p>
            <a:pPr algn="l"/>
            <a:r>
              <a:rPr lang="en-US" sz="1200" b="1" dirty="0">
                <a:solidFill>
                  <a:srgbClr val="96938C"/>
                </a:solidFill>
                <a:latin typeface="Lato" panose="020F0502020204030203" pitchFamily="34" charset="77"/>
              </a:rPr>
              <a:t>Your Optical Fiber Solutions Partner</a:t>
            </a:r>
            <a:r>
              <a:rPr lang="en-US" sz="1200" b="1" baseline="30000" dirty="0">
                <a:solidFill>
                  <a:srgbClr val="96938C"/>
                </a:solidFill>
                <a:latin typeface="Lato" panose="020F0502020204030203" pitchFamily="34" charset="77"/>
              </a:rPr>
              <a:t>® </a:t>
            </a:r>
            <a:r>
              <a:rPr lang="en-US" sz="1200" baseline="30000" dirty="0">
                <a:solidFill>
                  <a:srgbClr val="96938C"/>
                </a:solidFill>
                <a:latin typeface="Lato" panose="020F0502020204030203" pitchFamily="34" charset="77"/>
              </a:rPr>
              <a:t> </a:t>
            </a:r>
            <a:br>
              <a:rPr lang="en-US" sz="1200" baseline="30000" dirty="0">
                <a:solidFill>
                  <a:srgbClr val="96938C"/>
                </a:solidFill>
                <a:latin typeface="Lato" panose="020F0502020204030203" pitchFamily="34" charset="77"/>
              </a:rPr>
            </a:br>
            <a:r>
              <a:rPr lang="en-US" sz="1200" dirty="0">
                <a:solidFill>
                  <a:srgbClr val="96938C"/>
                </a:solidFill>
                <a:latin typeface="Lato" panose="020F0502020204030203" pitchFamily="34" charset="77"/>
              </a:rPr>
              <a:t>Copyright © 2022 OFS </a:t>
            </a:r>
            <a:r>
              <a:rPr lang="en-US" sz="1200" dirty="0" err="1">
                <a:solidFill>
                  <a:srgbClr val="96938C"/>
                </a:solidFill>
                <a:latin typeface="Lato" panose="020F0502020204030203" pitchFamily="34" charset="77"/>
              </a:rPr>
              <a:t>Fitel</a:t>
            </a:r>
            <a:r>
              <a:rPr lang="en-US" sz="1200" dirty="0">
                <a:solidFill>
                  <a:srgbClr val="96938C"/>
                </a:solidFill>
                <a:latin typeface="Lato" panose="020F0502020204030203" pitchFamily="34" charset="77"/>
              </a:rPr>
              <a:t>, LLC. All Rights Reserved.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9C5187B-7E23-EE53-2DF9-B1D07CE5F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549" y="7091771"/>
            <a:ext cx="3148487" cy="6938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AF0EE0-183A-BD25-B5CD-E6D88B412C0F}"/>
              </a:ext>
            </a:extLst>
          </p:cNvPr>
          <p:cNvSpPr txBox="1">
            <a:spLocks/>
          </p:cNvSpPr>
          <p:nvPr/>
        </p:nvSpPr>
        <p:spPr>
          <a:xfrm>
            <a:off x="1828800" y="1348717"/>
            <a:ext cx="10972800" cy="9571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109728" tIns="54864" rIns="109728" bIns="54864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50">
                <a:solidFill>
                  <a:schemeClr val="bg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sz="5760" dirty="0"/>
              <a:t>NOT SEEING IS BELIEVING.</a:t>
            </a:r>
          </a:p>
        </p:txBody>
      </p:sp>
      <p:pic>
        <p:nvPicPr>
          <p:cNvPr id="14" name="Picture 1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FC5F4CF0-EE41-C806-8A38-B09DF74FE5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350" y="3510961"/>
            <a:ext cx="2479297" cy="24688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 descr="A picture containing indoor, floor, person&#10;&#10;Description automatically generated">
            <a:extLst>
              <a:ext uri="{FF2B5EF4-FFF2-40B4-BE49-F238E27FC236}">
                <a16:creationId xmlns:a16="http://schemas.microsoft.com/office/drawing/2014/main" id="{038994B9-1F94-054E-0B25-F3094B10B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35" y="3510961"/>
            <a:ext cx="2468880" cy="24688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 descr="A picture containing brick&#10;&#10;Description automatically generated">
            <a:extLst>
              <a:ext uri="{FF2B5EF4-FFF2-40B4-BE49-F238E27FC236}">
                <a16:creationId xmlns:a16="http://schemas.microsoft.com/office/drawing/2014/main" id="{06B0494C-D95B-739E-7B9E-7FA16DAF9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03" y="3510961"/>
            <a:ext cx="2468880" cy="24688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 descr="A picture containing outdoor&#10;&#10;Description automatically generated">
            <a:extLst>
              <a:ext uri="{FF2B5EF4-FFF2-40B4-BE49-F238E27FC236}">
                <a16:creationId xmlns:a16="http://schemas.microsoft.com/office/drawing/2014/main" id="{1F61C162-63AF-2E0C-C069-1294B0CAC4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72" y="3510961"/>
            <a:ext cx="2468880" cy="24688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B060505-2BC4-0E9D-9038-B27AE9BE98B8}"/>
              </a:ext>
            </a:extLst>
          </p:cNvPr>
          <p:cNvSpPr txBox="1">
            <a:spLocks/>
          </p:cNvSpPr>
          <p:nvPr/>
        </p:nvSpPr>
        <p:spPr>
          <a:xfrm>
            <a:off x="1938350" y="6046855"/>
            <a:ext cx="2479297" cy="957168"/>
          </a:xfrm>
          <a:prstGeom prst="rect">
            <a:avLst/>
          </a:prstGeom>
        </p:spPr>
        <p:txBody>
          <a:bodyPr vert="horz" lIns="109728" tIns="54864" rIns="109728" bIns="5486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50">
                <a:solidFill>
                  <a:schemeClr val="bg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sz="1920" dirty="0"/>
              <a:t>MDU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F34FB66-8348-00AD-4FDE-B4C207779477}"/>
              </a:ext>
            </a:extLst>
          </p:cNvPr>
          <p:cNvSpPr txBox="1">
            <a:spLocks/>
          </p:cNvSpPr>
          <p:nvPr/>
        </p:nvSpPr>
        <p:spPr>
          <a:xfrm>
            <a:off x="4729562" y="6046855"/>
            <a:ext cx="2479297" cy="957168"/>
          </a:xfrm>
          <a:prstGeom prst="rect">
            <a:avLst/>
          </a:prstGeom>
        </p:spPr>
        <p:txBody>
          <a:bodyPr vert="horz" lIns="109728" tIns="54864" rIns="109728" bIns="5486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50">
                <a:solidFill>
                  <a:schemeClr val="bg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sz="1920" dirty="0"/>
              <a:t>ILU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18E4CFD-7BA1-7DCD-BB85-3FE0259F810B}"/>
              </a:ext>
            </a:extLst>
          </p:cNvPr>
          <p:cNvSpPr txBox="1">
            <a:spLocks/>
          </p:cNvSpPr>
          <p:nvPr/>
        </p:nvSpPr>
        <p:spPr>
          <a:xfrm>
            <a:off x="7469887" y="6046855"/>
            <a:ext cx="2479297" cy="957168"/>
          </a:xfrm>
          <a:prstGeom prst="rect">
            <a:avLst/>
          </a:prstGeom>
        </p:spPr>
        <p:txBody>
          <a:bodyPr vert="horz" lIns="109728" tIns="54864" rIns="109728" bIns="5486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50">
                <a:solidFill>
                  <a:schemeClr val="bg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sz="1920" dirty="0"/>
              <a:t>Drop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0ECF704-D564-7B42-8F6F-CD2AD152AB2A}"/>
              </a:ext>
            </a:extLst>
          </p:cNvPr>
          <p:cNvSpPr txBox="1">
            <a:spLocks/>
          </p:cNvSpPr>
          <p:nvPr/>
        </p:nvSpPr>
        <p:spPr>
          <a:xfrm>
            <a:off x="10212756" y="6046855"/>
            <a:ext cx="2479297" cy="957168"/>
          </a:xfrm>
          <a:prstGeom prst="rect">
            <a:avLst/>
          </a:prstGeom>
        </p:spPr>
        <p:txBody>
          <a:bodyPr vert="horz" lIns="109728" tIns="54864" rIns="109728" bIns="5486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50">
                <a:solidFill>
                  <a:schemeClr val="bg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sz="1920" dirty="0"/>
              <a:t>Facade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56246CF-70F7-6094-57D5-B27120439298}"/>
              </a:ext>
            </a:extLst>
          </p:cNvPr>
          <p:cNvSpPr txBox="1">
            <a:spLocks/>
          </p:cNvSpPr>
          <p:nvPr/>
        </p:nvSpPr>
        <p:spPr>
          <a:xfrm>
            <a:off x="578206" y="2319744"/>
            <a:ext cx="13429514" cy="957168"/>
          </a:xfrm>
          <a:prstGeom prst="rect">
            <a:avLst/>
          </a:prstGeom>
        </p:spPr>
        <p:txBody>
          <a:bodyPr vert="horz" lIns="109728" tIns="54864" rIns="109728" bIns="5486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50">
                <a:solidFill>
                  <a:schemeClr val="bg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sz="1920" spc="0" dirty="0"/>
              <a:t>Discrete and easily installable solutions for buildings and homes</a:t>
            </a:r>
            <a:br>
              <a:rPr lang="en-US" sz="1920" spc="0" dirty="0"/>
            </a:br>
            <a:r>
              <a:rPr lang="en-US" sz="1920" spc="0" dirty="0"/>
              <a:t>with the </a:t>
            </a:r>
            <a:r>
              <a:rPr lang="en-US" sz="1920" spc="0" dirty="0" err="1"/>
              <a:t>InvisiLight</a:t>
            </a:r>
            <a:r>
              <a:rPr lang="en-US" sz="1920" spc="0" baseline="30000" dirty="0"/>
              <a:t>®</a:t>
            </a:r>
            <a:r>
              <a:rPr lang="en-US" sz="1920" spc="0" dirty="0"/>
              <a:t> MDU, ILU, Drop, and Facade Solutions</a:t>
            </a:r>
            <a:endParaRPr lang="en-US" sz="1920" b="0" spc="0" dirty="0"/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9FF6ACEC-8C6E-8272-5A50-1B8C44FB0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195" y="529306"/>
            <a:ext cx="1806841" cy="4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16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jain\My Work\OFS\Telecom Division\Marketing\InvisiLight Hallway Launch\Pictures\IMG_042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50021" y="1975374"/>
            <a:ext cx="4434852" cy="277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InvisiLight </a:t>
            </a:r>
            <a:r>
              <a:rPr lang="en-US" sz="3600" baseline="30000" dirty="0">
                <a:solidFill>
                  <a:schemeClr val="tx1"/>
                </a:solidFill>
                <a:latin typeface="+mn-lt"/>
              </a:rPr>
              <a:t>®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MDU Solution for hallways and risers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half" idx="4294967295"/>
          </p:nvPr>
        </p:nvSpPr>
        <p:spPr>
          <a:xfrm>
            <a:off x="5857875" y="5202238"/>
            <a:ext cx="8772525" cy="2205037"/>
          </a:xfrm>
        </p:spPr>
        <p:txBody>
          <a:bodyPr>
            <a:normAutofit/>
          </a:bodyPr>
          <a:lstStyle/>
          <a:p>
            <a:pPr marL="234452">
              <a:spcBef>
                <a:spcPts val="513"/>
              </a:spcBef>
            </a:pPr>
            <a:r>
              <a:rPr lang="en-US" sz="2300" dirty="0"/>
              <a:t>Virtually invisible</a:t>
            </a:r>
          </a:p>
          <a:p>
            <a:pPr marL="234452">
              <a:spcBef>
                <a:spcPts val="513"/>
              </a:spcBef>
            </a:pPr>
            <a:r>
              <a:rPr lang="en-US" sz="2300" dirty="0"/>
              <a:t>Preferred by building owners and tenants vs. molding.</a:t>
            </a:r>
          </a:p>
          <a:p>
            <a:pPr marL="234452">
              <a:spcBef>
                <a:spcPts val="513"/>
              </a:spcBef>
            </a:pPr>
            <a:r>
              <a:rPr lang="en-US" sz="2300" dirty="0"/>
              <a:t>Faster and easier to install</a:t>
            </a:r>
          </a:p>
          <a:p>
            <a:pPr marL="234452">
              <a:spcBef>
                <a:spcPts val="513"/>
              </a:spcBef>
            </a:pPr>
            <a:r>
              <a:rPr lang="en-US" sz="2300" dirty="0"/>
              <a:t>$50 to $100 lower cost per door passed vs. molding systems.</a:t>
            </a:r>
          </a:p>
        </p:txBody>
      </p:sp>
      <p:sp>
        <p:nvSpPr>
          <p:cNvPr id="24" name="Content Placeholder 27"/>
          <p:cNvSpPr>
            <a:spLocks noGrp="1"/>
          </p:cNvSpPr>
          <p:nvPr>
            <p:ph sz="half" idx="4294967295"/>
          </p:nvPr>
        </p:nvSpPr>
        <p:spPr>
          <a:xfrm>
            <a:off x="0" y="5245100"/>
            <a:ext cx="4933950" cy="1339850"/>
          </a:xfrm>
        </p:spPr>
        <p:txBody>
          <a:bodyPr>
            <a:normAutofit/>
          </a:bodyPr>
          <a:lstStyle/>
          <a:p>
            <a:pPr marL="234452">
              <a:spcBef>
                <a:spcPts val="513"/>
              </a:spcBef>
            </a:pPr>
            <a:r>
              <a:rPr lang="en-US" sz="2300" dirty="0"/>
              <a:t>Very visible </a:t>
            </a:r>
          </a:p>
          <a:p>
            <a:pPr marL="234452">
              <a:spcBef>
                <a:spcPts val="513"/>
              </a:spcBef>
            </a:pPr>
            <a:r>
              <a:rPr lang="en-US" sz="2300" dirty="0"/>
              <a:t>Disrupts Décor </a:t>
            </a:r>
          </a:p>
          <a:p>
            <a:pPr marL="234452">
              <a:spcBef>
                <a:spcPts val="513"/>
              </a:spcBef>
            </a:pPr>
            <a:r>
              <a:rPr lang="en-US" sz="2300" dirty="0"/>
              <a:t>Slow installation</a:t>
            </a:r>
          </a:p>
        </p:txBody>
      </p:sp>
      <p:pic>
        <p:nvPicPr>
          <p:cNvPr id="4" name="Picture 2" descr="C:\Users\ajain\My Work\OFS\Telecom Division\Marketing\InvisiLight Hallway Launch\Pictures\IMG_041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91058" y="2589387"/>
            <a:ext cx="3564980" cy="131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150023" y="2868892"/>
            <a:ext cx="3744912" cy="764445"/>
          </a:xfrm>
          <a:prstGeom prst="rect">
            <a:avLst/>
          </a:prstGeom>
          <a:noFill/>
        </p:spPr>
        <p:txBody>
          <a:bodyPr wrap="square" lIns="116975" tIns="58486" rIns="116975" bIns="58486" rtlCol="0">
            <a:spAutoFit/>
          </a:bodyPr>
          <a:lstStyle/>
          <a:p>
            <a:r>
              <a:rPr lang="en-US" sz="2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InvisiLight </a:t>
            </a:r>
          </a:p>
          <a:p>
            <a:r>
              <a:rPr lang="en-US" sz="2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fiber cord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182417" y="3073608"/>
            <a:ext cx="1632935" cy="28228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159823" y="3248970"/>
            <a:ext cx="3311057" cy="10692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2" y="1996529"/>
            <a:ext cx="4905961" cy="267843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653273" y="1380342"/>
            <a:ext cx="0" cy="61705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32004" y="2894480"/>
            <a:ext cx="2423046" cy="441280"/>
          </a:xfrm>
          <a:prstGeom prst="rect">
            <a:avLst/>
          </a:prstGeom>
          <a:noFill/>
        </p:spPr>
        <p:txBody>
          <a:bodyPr wrap="square" lIns="116975" tIns="58486" rIns="116975" bIns="58486" rtlCol="0">
            <a:spAutoFit/>
          </a:bodyPr>
          <a:lstStyle/>
          <a:p>
            <a:r>
              <a:rPr lang="en-US" sz="2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374" y="1632477"/>
            <a:ext cx="3508471" cy="44153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lang="en-US" sz="2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Conventional Hallway Fiber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6364" y="1583391"/>
            <a:ext cx="3282447" cy="450769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InvisiLight MDU Solution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613945" y="2764437"/>
            <a:ext cx="396556" cy="2089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789215" y="3214750"/>
            <a:ext cx="332511" cy="2642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298370" y="3214750"/>
            <a:ext cx="823357" cy="273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344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n-lt"/>
                <a:cs typeface="Arial" pitchFamily="34" charset="0"/>
              </a:rPr>
              <a:t>InvisiLight</a:t>
            </a:r>
            <a:r>
              <a:rPr lang="en-US" sz="3200" baseline="30000" dirty="0">
                <a:latin typeface="+mn-lt"/>
                <a:cs typeface="Arial" pitchFamily="34" charset="0"/>
              </a:rPr>
              <a:t>®</a:t>
            </a:r>
            <a:r>
              <a:rPr lang="en-US" sz="3200" dirty="0">
                <a:latin typeface="+mn-lt"/>
                <a:cs typeface="Arial" pitchFamily="34" charset="0"/>
              </a:rPr>
              <a:t> MDU 12 fiber hallway installation</a:t>
            </a:r>
            <a:br>
              <a:rPr lang="en-US" sz="3200" dirty="0"/>
            </a:br>
            <a:endParaRPr lang="en-US" sz="1000" dirty="0"/>
          </a:p>
        </p:txBody>
      </p:sp>
      <p:pic>
        <p:nvPicPr>
          <p:cNvPr id="1026" name="Picture 2" descr="C:\Users\johngeorge\Documents\JEG Work Current\Customers\ATT\MDU AT&amp;T\InvisiLight MDU\IMG_02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926209"/>
            <a:ext cx="7270824" cy="40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hngeorge\Documents\JEG Work Current\Customers\ATT\MDU AT&amp;T\InvisiLight MDU\IMG_021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2693" y="1926209"/>
            <a:ext cx="6397677" cy="40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2002347" y="3971128"/>
            <a:ext cx="29802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1111531" y="3088640"/>
            <a:ext cx="29802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592886" y="3544406"/>
            <a:ext cx="74506" cy="1639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332224" y="3180080"/>
            <a:ext cx="82912" cy="18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634113" y="2924648"/>
            <a:ext cx="74507" cy="255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487553" y="2213448"/>
            <a:ext cx="74507" cy="255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03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FS time-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60" y="1933901"/>
            <a:ext cx="2855827" cy="445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2"/>
          <p:cNvCxnSpPr>
            <a:cxnSpLocks noChangeShapeType="1"/>
          </p:cNvCxnSpPr>
          <p:nvPr/>
        </p:nvCxnSpPr>
        <p:spPr bwMode="auto">
          <a:xfrm>
            <a:off x="3235887" y="2096543"/>
            <a:ext cx="0" cy="46021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183711" y="6164512"/>
            <a:ext cx="42672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119" tIns="41560" rIns="83119" bIns="41560" anchor="ctr"/>
          <a:lstStyle>
            <a:lvl1pPr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36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</a:rPr>
              <a:t>OFS and Furukawa Global Reach</a:t>
            </a:r>
          </a:p>
        </p:txBody>
      </p:sp>
      <p:sp>
        <p:nvSpPr>
          <p:cNvPr id="6" name="Rectangle 5"/>
          <p:cNvSpPr/>
          <p:nvPr/>
        </p:nvSpPr>
        <p:spPr>
          <a:xfrm>
            <a:off x="8374365" y="4189265"/>
            <a:ext cx="45719" cy="4571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36"/>
            <a:endParaRPr lang="en-US" sz="2592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7" name="Picture 2" descr="C:\Users\johngeorge\AppData\Local\Microsoft\Windows\Temporary Internet Files\Content.Outlook\T60WC63J\OFS - FEC Manufacturing - Sales Locations - w Silac Gra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9785" y="1604715"/>
            <a:ext cx="8869276" cy="52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075" y="1813076"/>
            <a:ext cx="10555376" cy="488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4AC17E-6B58-4733-9A63-3AD3E213A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OFS – </a:t>
            </a:r>
            <a:r>
              <a:rPr lang="en-US" sz="3200" dirty="0">
                <a:latin typeface="+mn-lt"/>
              </a:rPr>
              <a:t>Reliable</a:t>
            </a:r>
            <a:r>
              <a:rPr lang="en-US" sz="2800" dirty="0">
                <a:latin typeface="+mn-lt"/>
              </a:rPr>
              <a:t>, Innovative, Global</a:t>
            </a:r>
          </a:p>
        </p:txBody>
      </p:sp>
    </p:spTree>
    <p:extLst>
      <p:ext uri="{BB962C8B-B14F-4D97-AF65-F5344CB8AC3E}">
        <p14:creationId xmlns:p14="http://schemas.microsoft.com/office/powerpoint/2010/main" val="251946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80" l="0" r="99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093" y="4947761"/>
            <a:ext cx="3383280" cy="93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49" y="3202273"/>
            <a:ext cx="2796492" cy="1239875"/>
          </a:xfrm>
          <a:prstGeom prst="rect">
            <a:avLst/>
          </a:prstGeom>
          <a:noFill/>
        </p:spPr>
        <p:txBody>
          <a:bodyPr wrap="square" lIns="130606" tIns="65302" rIns="130606" bIns="65302" rtlCol="0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Bulk 2mm Cord, </a:t>
            </a:r>
          </a:p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fibers</a:t>
            </a:r>
          </a:p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Reel in Box (RIB)</a:t>
            </a:r>
          </a:p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2,000ft (610m)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5008" y="3567636"/>
            <a:ext cx="3489293" cy="408878"/>
          </a:xfrm>
          <a:prstGeom prst="rect">
            <a:avLst/>
          </a:prstGeom>
          <a:noFill/>
        </p:spPr>
        <p:txBody>
          <a:bodyPr wrap="square" lIns="130606" tIns="65302" rIns="130606" bIns="65302" rtlCol="0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Hole Plug and Cap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4082" y="6208502"/>
            <a:ext cx="3901440" cy="685877"/>
          </a:xfrm>
          <a:prstGeom prst="rect">
            <a:avLst/>
          </a:prstGeom>
          <a:noFill/>
        </p:spPr>
        <p:txBody>
          <a:bodyPr wrap="square" lIns="130606" tIns="65302" rIns="130606" bIns="65302" rtlCol="0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Adhesive Tool and Adhesive Tubes Ordered Separately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818" y1="4870" x2="20818" y2="4870"/>
                        <a14:foregroundMark x1="7063" y1="17208" x2="7063" y2="17208"/>
                        <a14:foregroundMark x1="8550" y1="21104" x2="8550" y2="21104"/>
                        <a14:foregroundMark x1="9294" y1="27597" x2="9294" y2="27597"/>
                        <a14:foregroundMark x1="54275" y1="7792" x2="54275" y2="7792"/>
                        <a14:foregroundMark x1="63197" y1="7468" x2="63197" y2="7468"/>
                        <a14:backgroundMark x1="29740" y1="39286" x2="29740" y2="39286"/>
                        <a14:backgroundMark x1="68401" y1="0" x2="68401" y2="0"/>
                        <a14:backgroundMark x1="90706" y1="45779" x2="90706" y2="45779"/>
                        <a14:backgroundMark x1="82528" y1="37338" x2="82528" y2="37338"/>
                        <a14:backgroundMark x1="90706" y1="30519" x2="90706" y2="30519"/>
                        <a14:backgroundMark x1="76952" y1="45130" x2="76952" y2="45130"/>
                        <a14:backgroundMark x1="51301" y1="63312" x2="51301" y2="63312"/>
                        <a14:backgroundMark x1="57621" y1="76623" x2="57621" y2="76623"/>
                        <a14:backgroundMark x1="51301" y1="62013" x2="51301" y2="62013"/>
                        <a14:backgroundMark x1="79182" y1="39935" x2="79182" y2="39935"/>
                        <a14:backgroundMark x1="78810" y1="53247" x2="78810" y2="53247"/>
                        <a14:backgroundMark x1="9294" y1="30195" x2="9294" y2="30195"/>
                        <a14:backgroundMark x1="51673" y1="7468" x2="51673" y2="7468"/>
                        <a14:backgroundMark x1="11524" y1="29870" x2="11524" y2="29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18580" y="4990853"/>
            <a:ext cx="2329577" cy="207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9" b="97258" l="8565" r="90545">
                        <a14:foregroundMark x1="50056" y1="79509" x2="50056" y2="79509"/>
                        <a14:foregroundMark x1="56285" y1="82684" x2="56285" y2="82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2" y="1706302"/>
            <a:ext cx="2849971" cy="164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153282" y="3772075"/>
            <a:ext cx="3901440" cy="408878"/>
          </a:xfrm>
          <a:prstGeom prst="rect">
            <a:avLst/>
          </a:prstGeom>
          <a:noFill/>
        </p:spPr>
        <p:txBody>
          <a:bodyPr wrap="square" lIns="130606" tIns="65302" rIns="130606" bIns="65302" rtlCol="0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Point of Entry (POE) module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4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362" y="1957651"/>
            <a:ext cx="3507885" cy="762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0060" y="2777463"/>
            <a:ext cx="3507885" cy="87557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BD6108E-1D0C-B702-F39F-37C428193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08" y="794099"/>
            <a:ext cx="12618720" cy="822961"/>
          </a:xfrm>
        </p:spPr>
        <p:txBody>
          <a:bodyPr/>
          <a:lstStyle/>
          <a:p>
            <a:r>
              <a:rPr lang="en-US" dirty="0"/>
              <a:t>InvisiLight</a:t>
            </a:r>
            <a:r>
              <a:rPr lang="en-US" baseline="30000" dirty="0"/>
              <a:t>®</a:t>
            </a:r>
            <a:r>
              <a:rPr lang="en-US" dirty="0"/>
              <a:t> MDU Solution – System Components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D23C7-1E27-48F2-8B67-6B6AF6EB9989}" type="slidenum">
              <a:rPr lang="en-US" sz="1800" smtClean="0"/>
              <a:t>20</a:t>
            </a:fld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02B58-B307-4002-94B9-311314150D6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105" y="1790304"/>
            <a:ext cx="1591992" cy="15243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7CF884-E3B8-48F3-A55C-9F9CFEB424AB}"/>
              </a:ext>
            </a:extLst>
          </p:cNvPr>
          <p:cNvSpPr txBox="1"/>
          <p:nvPr/>
        </p:nvSpPr>
        <p:spPr>
          <a:xfrm>
            <a:off x="2379960" y="3202272"/>
            <a:ext cx="2796492" cy="1239875"/>
          </a:xfrm>
          <a:prstGeom prst="rect">
            <a:avLst/>
          </a:prstGeom>
          <a:noFill/>
        </p:spPr>
        <p:txBody>
          <a:bodyPr wrap="square" lIns="130606" tIns="65302" rIns="130606" bIns="65302" rtlCol="0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Factory Terminated</a:t>
            </a:r>
          </a:p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2mm Cord, </a:t>
            </a:r>
          </a:p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fibers</a:t>
            </a:r>
          </a:p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MPO, SC, or LC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5878E-EF28-4B3A-887A-8314C5CC3711}"/>
              </a:ext>
            </a:extLst>
          </p:cNvPr>
          <p:cNvSpPr txBox="1"/>
          <p:nvPr/>
        </p:nvSpPr>
        <p:spPr>
          <a:xfrm>
            <a:off x="2482585" y="3609843"/>
            <a:ext cx="44275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1068BC-B617-4691-A55B-5C04B33505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7008" y="4792397"/>
            <a:ext cx="2960420" cy="1268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5D20E1-5901-4BC6-82B1-B730B4D89D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2462" y="1934041"/>
            <a:ext cx="2977763" cy="15472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175D40-C5D5-4FAA-AEEC-E3D893A5193C}"/>
              </a:ext>
            </a:extLst>
          </p:cNvPr>
          <p:cNvSpPr txBox="1"/>
          <p:nvPr/>
        </p:nvSpPr>
        <p:spPr>
          <a:xfrm>
            <a:off x="9295008" y="6234392"/>
            <a:ext cx="3489293" cy="685877"/>
          </a:xfrm>
          <a:prstGeom prst="rect">
            <a:avLst/>
          </a:prstGeom>
          <a:noFill/>
        </p:spPr>
        <p:txBody>
          <a:bodyPr wrap="square" lIns="130606" tIns="65302" rIns="130606" bIns="65302" rtlCol="0">
            <a:spAutoFit/>
          </a:bodyPr>
          <a:lstStyle/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Connector pull-through tool</a:t>
            </a:r>
          </a:p>
          <a:p>
            <a:pPr algn="ctr"/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(attaches to “fish stick”</a:t>
            </a:r>
          </a:p>
        </p:txBody>
      </p:sp>
    </p:spTree>
    <p:extLst>
      <p:ext uri="{BB962C8B-B14F-4D97-AF65-F5344CB8AC3E}">
        <p14:creationId xmlns:p14="http://schemas.microsoft.com/office/powerpoint/2010/main" val="2373352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8FBF95-4A9D-410B-91E8-996FA1EE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A769E-E4FB-4B77-A596-691866DB70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99" y="1729947"/>
            <a:ext cx="13349582" cy="37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0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D0F4D4F-1664-01C7-0377-1F06B3E47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technique – down the hallway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08C762-199F-4CF5-9E6E-4636A823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ED7A50-2954-47DB-8BE7-166E7D9E4094}"/>
              </a:ext>
            </a:extLst>
          </p:cNvPr>
          <p:cNvSpPr/>
          <p:nvPr/>
        </p:nvSpPr>
        <p:spPr>
          <a:xfrm>
            <a:off x="3932061" y="2990688"/>
            <a:ext cx="5596897" cy="2777207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AA3873-CD19-4140-82D7-DDFFC25656D9}"/>
              </a:ext>
            </a:extLst>
          </p:cNvPr>
          <p:cNvSpPr txBox="1">
            <a:spLocks/>
          </p:cNvSpPr>
          <p:nvPr/>
        </p:nvSpPr>
        <p:spPr>
          <a:xfrm>
            <a:off x="2399817" y="447101"/>
            <a:ext cx="9938084" cy="718271"/>
          </a:xfrm>
          <a:prstGeom prst="rect">
            <a:avLst/>
          </a:prstGeom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7D18C6B4-BF9B-4E5B-B7EF-DE4AB2E6C9DD}"/>
              </a:ext>
            </a:extLst>
          </p:cNvPr>
          <p:cNvSpPr>
            <a:spLocks noEditPoints="1"/>
          </p:cNvSpPr>
          <p:nvPr/>
        </p:nvSpPr>
        <p:spPr bwMode="auto">
          <a:xfrm>
            <a:off x="3902574" y="2067521"/>
            <a:ext cx="6534727" cy="3694545"/>
          </a:xfrm>
          <a:custGeom>
            <a:avLst/>
            <a:gdLst/>
            <a:ahLst/>
            <a:cxnLst>
              <a:cxn ang="0">
                <a:pos x="0" y="641"/>
              </a:cxn>
              <a:cxn ang="0">
                <a:pos x="641" y="0"/>
              </a:cxn>
              <a:cxn ang="0">
                <a:pos x="4528" y="0"/>
              </a:cxn>
              <a:cxn ang="0">
                <a:pos x="4528" y="1920"/>
              </a:cxn>
              <a:cxn ang="0">
                <a:pos x="3887" y="2560"/>
              </a:cxn>
              <a:cxn ang="0">
                <a:pos x="0" y="2560"/>
              </a:cxn>
              <a:cxn ang="0">
                <a:pos x="0" y="641"/>
              </a:cxn>
              <a:cxn ang="0">
                <a:pos x="16" y="2552"/>
              </a:cxn>
              <a:cxn ang="0">
                <a:pos x="8" y="2544"/>
              </a:cxn>
              <a:cxn ang="0">
                <a:pos x="3884" y="2544"/>
              </a:cxn>
              <a:cxn ang="0">
                <a:pos x="3878" y="2547"/>
              </a:cxn>
              <a:cxn ang="0">
                <a:pos x="4514" y="1911"/>
              </a:cxn>
              <a:cxn ang="0">
                <a:pos x="4512" y="1916"/>
              </a:cxn>
              <a:cxn ang="0">
                <a:pos x="4512" y="8"/>
              </a:cxn>
              <a:cxn ang="0">
                <a:pos x="4520" y="16"/>
              </a:cxn>
              <a:cxn ang="0">
                <a:pos x="644" y="16"/>
              </a:cxn>
              <a:cxn ang="0">
                <a:pos x="650" y="14"/>
              </a:cxn>
              <a:cxn ang="0">
                <a:pos x="14" y="650"/>
              </a:cxn>
              <a:cxn ang="0">
                <a:pos x="16" y="644"/>
              </a:cxn>
              <a:cxn ang="0">
                <a:pos x="16" y="2552"/>
              </a:cxn>
              <a:cxn ang="0">
                <a:pos x="8" y="636"/>
              </a:cxn>
              <a:cxn ang="0">
                <a:pos x="3884" y="636"/>
              </a:cxn>
              <a:cxn ang="0">
                <a:pos x="3878" y="639"/>
              </a:cxn>
              <a:cxn ang="0">
                <a:pos x="4514" y="3"/>
              </a:cxn>
              <a:cxn ang="0">
                <a:pos x="4526" y="14"/>
              </a:cxn>
              <a:cxn ang="0">
                <a:pos x="3887" y="652"/>
              </a:cxn>
              <a:cxn ang="0">
                <a:pos x="8" y="652"/>
              </a:cxn>
              <a:cxn ang="0">
                <a:pos x="8" y="636"/>
              </a:cxn>
              <a:cxn ang="0">
                <a:pos x="3892" y="644"/>
              </a:cxn>
              <a:cxn ang="0">
                <a:pos x="3892" y="2552"/>
              </a:cxn>
              <a:cxn ang="0">
                <a:pos x="3876" y="2552"/>
              </a:cxn>
              <a:cxn ang="0">
                <a:pos x="3876" y="644"/>
              </a:cxn>
              <a:cxn ang="0">
                <a:pos x="3892" y="644"/>
              </a:cxn>
            </a:cxnLst>
            <a:rect l="0" t="0" r="r" b="b"/>
            <a:pathLst>
              <a:path w="4528" h="2560">
                <a:moveTo>
                  <a:pt x="0" y="641"/>
                </a:moveTo>
                <a:lnTo>
                  <a:pt x="641" y="0"/>
                </a:lnTo>
                <a:lnTo>
                  <a:pt x="4528" y="0"/>
                </a:lnTo>
                <a:lnTo>
                  <a:pt x="4528" y="1920"/>
                </a:lnTo>
                <a:lnTo>
                  <a:pt x="3887" y="2560"/>
                </a:lnTo>
                <a:lnTo>
                  <a:pt x="0" y="2560"/>
                </a:lnTo>
                <a:lnTo>
                  <a:pt x="0" y="641"/>
                </a:lnTo>
                <a:close/>
                <a:moveTo>
                  <a:pt x="16" y="2552"/>
                </a:moveTo>
                <a:lnTo>
                  <a:pt x="8" y="2544"/>
                </a:lnTo>
                <a:lnTo>
                  <a:pt x="3884" y="2544"/>
                </a:lnTo>
                <a:lnTo>
                  <a:pt x="3878" y="2547"/>
                </a:lnTo>
                <a:lnTo>
                  <a:pt x="4514" y="1911"/>
                </a:lnTo>
                <a:lnTo>
                  <a:pt x="4512" y="1916"/>
                </a:lnTo>
                <a:lnTo>
                  <a:pt x="4512" y="8"/>
                </a:lnTo>
                <a:lnTo>
                  <a:pt x="4520" y="16"/>
                </a:lnTo>
                <a:lnTo>
                  <a:pt x="644" y="16"/>
                </a:lnTo>
                <a:lnTo>
                  <a:pt x="650" y="14"/>
                </a:lnTo>
                <a:lnTo>
                  <a:pt x="14" y="650"/>
                </a:lnTo>
                <a:lnTo>
                  <a:pt x="16" y="644"/>
                </a:lnTo>
                <a:lnTo>
                  <a:pt x="16" y="2552"/>
                </a:lnTo>
                <a:close/>
                <a:moveTo>
                  <a:pt x="8" y="636"/>
                </a:moveTo>
                <a:lnTo>
                  <a:pt x="3884" y="636"/>
                </a:lnTo>
                <a:lnTo>
                  <a:pt x="3878" y="639"/>
                </a:lnTo>
                <a:lnTo>
                  <a:pt x="4514" y="3"/>
                </a:lnTo>
                <a:lnTo>
                  <a:pt x="4526" y="14"/>
                </a:lnTo>
                <a:lnTo>
                  <a:pt x="3887" y="652"/>
                </a:lnTo>
                <a:lnTo>
                  <a:pt x="8" y="652"/>
                </a:lnTo>
                <a:lnTo>
                  <a:pt x="8" y="636"/>
                </a:lnTo>
                <a:close/>
                <a:moveTo>
                  <a:pt x="3892" y="644"/>
                </a:moveTo>
                <a:lnTo>
                  <a:pt x="3892" y="2552"/>
                </a:lnTo>
                <a:lnTo>
                  <a:pt x="3876" y="2552"/>
                </a:lnTo>
                <a:lnTo>
                  <a:pt x="3876" y="644"/>
                </a:lnTo>
                <a:lnTo>
                  <a:pt x="3892" y="64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 cap="flat">
            <a:solidFill>
              <a:srgbClr val="89A4A7"/>
            </a:solidFill>
            <a:prstDash val="solid"/>
            <a:round/>
            <a:headEnd/>
            <a:tailEnd/>
          </a:ln>
        </p:spPr>
        <p:txBody>
          <a:bodyPr vert="horz" wrap="square" lIns="83119" tIns="41559" rIns="83119" bIns="4155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CB2B81-73C0-40DC-A9BF-41883D217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877" y="4076141"/>
            <a:ext cx="666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E420702-60D0-4495-997D-A68231E8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135" y="4076141"/>
            <a:ext cx="666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F74E72A-D4FE-4ED3-A49F-FEE5DBD6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238" y="4076141"/>
            <a:ext cx="666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D9F953-089A-40DB-82EA-437E2774EC58}"/>
              </a:ext>
            </a:extLst>
          </p:cNvPr>
          <p:cNvCxnSpPr/>
          <p:nvPr/>
        </p:nvCxnSpPr>
        <p:spPr>
          <a:xfrm flipV="1">
            <a:off x="6042593" y="2067521"/>
            <a:ext cx="627510" cy="917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1F4D6D-20BE-4184-985B-750DA1381FF9}"/>
              </a:ext>
            </a:extLst>
          </p:cNvPr>
          <p:cNvCxnSpPr/>
          <p:nvPr/>
        </p:nvCxnSpPr>
        <p:spPr>
          <a:xfrm flipV="1">
            <a:off x="7702604" y="2067521"/>
            <a:ext cx="627510" cy="917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6">
            <a:extLst>
              <a:ext uri="{FF2B5EF4-FFF2-40B4-BE49-F238E27FC236}">
                <a16:creationId xmlns:a16="http://schemas.microsoft.com/office/drawing/2014/main" id="{090A35AD-74D0-48DF-A974-1F9CF4098F75}"/>
              </a:ext>
            </a:extLst>
          </p:cNvPr>
          <p:cNvSpPr/>
          <p:nvPr/>
        </p:nvSpPr>
        <p:spPr>
          <a:xfrm>
            <a:off x="3945667" y="3017861"/>
            <a:ext cx="5355772" cy="2697730"/>
          </a:xfrm>
          <a:custGeom>
            <a:avLst/>
            <a:gdLst>
              <a:gd name="connsiteX0" fmla="*/ 0 w 5355772"/>
              <a:gd name="connsiteY0" fmla="*/ 2656115 h 2656115"/>
              <a:gd name="connsiteX1" fmla="*/ 0 w 5355772"/>
              <a:gd name="connsiteY1" fmla="*/ 108858 h 2656115"/>
              <a:gd name="connsiteX2" fmla="*/ 43543 w 5355772"/>
              <a:gd name="connsiteY2" fmla="*/ 65315 h 2656115"/>
              <a:gd name="connsiteX3" fmla="*/ 130629 w 5355772"/>
              <a:gd name="connsiteY3" fmla="*/ 0 h 2656115"/>
              <a:gd name="connsiteX4" fmla="*/ 5355772 w 5355772"/>
              <a:gd name="connsiteY4" fmla="*/ 10886 h 265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5772" h="2656115">
                <a:moveTo>
                  <a:pt x="0" y="2656115"/>
                </a:moveTo>
                <a:lnTo>
                  <a:pt x="0" y="108858"/>
                </a:lnTo>
                <a:lnTo>
                  <a:pt x="43543" y="65315"/>
                </a:lnTo>
                <a:lnTo>
                  <a:pt x="130629" y="0"/>
                </a:lnTo>
                <a:lnTo>
                  <a:pt x="5355772" y="10886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58470141-6B7D-4D23-90E9-33EC64441E50}"/>
              </a:ext>
            </a:extLst>
          </p:cNvPr>
          <p:cNvSpPr/>
          <p:nvPr/>
        </p:nvSpPr>
        <p:spPr>
          <a:xfrm>
            <a:off x="3945667" y="3029831"/>
            <a:ext cx="1171303" cy="2710831"/>
          </a:xfrm>
          <a:custGeom>
            <a:avLst/>
            <a:gdLst>
              <a:gd name="connsiteX0" fmla="*/ 0 w 5355772"/>
              <a:gd name="connsiteY0" fmla="*/ 2656115 h 2656115"/>
              <a:gd name="connsiteX1" fmla="*/ 0 w 5355772"/>
              <a:gd name="connsiteY1" fmla="*/ 108858 h 2656115"/>
              <a:gd name="connsiteX2" fmla="*/ 43543 w 5355772"/>
              <a:gd name="connsiteY2" fmla="*/ 65315 h 2656115"/>
              <a:gd name="connsiteX3" fmla="*/ 130629 w 5355772"/>
              <a:gd name="connsiteY3" fmla="*/ 0 h 2656115"/>
              <a:gd name="connsiteX4" fmla="*/ 5355772 w 5355772"/>
              <a:gd name="connsiteY4" fmla="*/ 10886 h 265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5772" h="2656115">
                <a:moveTo>
                  <a:pt x="0" y="2656115"/>
                </a:moveTo>
                <a:lnTo>
                  <a:pt x="0" y="108858"/>
                </a:lnTo>
                <a:lnTo>
                  <a:pt x="43543" y="65315"/>
                </a:lnTo>
                <a:lnTo>
                  <a:pt x="130629" y="0"/>
                </a:lnTo>
                <a:lnTo>
                  <a:pt x="5355772" y="10886"/>
                </a:lnTo>
              </a:path>
            </a:pathLst>
          </a:cu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A7B33AB-450E-45DC-957B-733B78A75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240" y="5518663"/>
            <a:ext cx="1635581" cy="142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F316EE-4ADA-463D-90CE-A27994A00245}"/>
              </a:ext>
            </a:extLst>
          </p:cNvPr>
          <p:cNvCxnSpPr/>
          <p:nvPr/>
        </p:nvCxnSpPr>
        <p:spPr>
          <a:xfrm>
            <a:off x="5256932" y="3030806"/>
            <a:ext cx="1326789" cy="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9D5756-C5AA-4931-902B-FD85405F5C79}"/>
              </a:ext>
            </a:extLst>
          </p:cNvPr>
          <p:cNvCxnSpPr/>
          <p:nvPr/>
        </p:nvCxnSpPr>
        <p:spPr>
          <a:xfrm>
            <a:off x="6785880" y="3020517"/>
            <a:ext cx="1469209" cy="10289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Description: photo gun and tube">
            <a:extLst>
              <a:ext uri="{FF2B5EF4-FFF2-40B4-BE49-F238E27FC236}">
                <a16:creationId xmlns:a16="http://schemas.microsoft.com/office/drawing/2014/main" id="{38AC1294-481B-48C8-9BFF-E065D8A0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0000">
            <a:off x="3148072" y="2440515"/>
            <a:ext cx="958382" cy="53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061B6C4-04CC-479E-9A75-6ACD3CD3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40000">
            <a:off x="3927134" y="3072713"/>
            <a:ext cx="174909" cy="7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185FC232-3315-4F1A-9CBB-2BDE38B0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516" y="3012580"/>
            <a:ext cx="600223" cy="27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35AD631-2ED1-441C-A310-061FD4B08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774" y="3035626"/>
            <a:ext cx="600223" cy="26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A22A508C-0696-4973-9F8B-F371F68E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57" y="3007302"/>
            <a:ext cx="600223" cy="2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77BE91-CD18-44BF-9A6E-238C3A1CA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547" y="3366320"/>
            <a:ext cx="2091138" cy="101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718F9A-D199-42A8-A45C-FF366E61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446" y="3011115"/>
            <a:ext cx="576363" cy="27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60258A-B5E5-47A0-93E5-75DED0D5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704" y="3030806"/>
            <a:ext cx="576363" cy="27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68FC30-B776-4844-BA01-C0EB2D36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6387" y="3006085"/>
            <a:ext cx="576363" cy="27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98390CB-4817-4568-9CC4-87CE862FE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7627" y="2985175"/>
            <a:ext cx="762000" cy="33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8481D12-C0AE-4AB2-A1AC-F07417A30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85" y="2985176"/>
            <a:ext cx="762000" cy="33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4534222-306F-4A21-A0A6-F18DF3B9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568" y="2975114"/>
            <a:ext cx="762000" cy="34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93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194E-6 -0.0463 L 0.09353 -0.04842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67593046-8BFE-18EC-0142-BE3242B0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technique – </a:t>
            </a:r>
            <a:r>
              <a:rPr lang="en-US" dirty="0" err="1"/>
              <a:t>unconnectorized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18D98-E49B-4B28-B6F7-E9527C4D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197ED0-54D5-482D-A8D7-DC40C7EE9264}"/>
              </a:ext>
            </a:extLst>
          </p:cNvPr>
          <p:cNvSpPr/>
          <p:nvPr/>
        </p:nvSpPr>
        <p:spPr>
          <a:xfrm>
            <a:off x="4234586" y="2278140"/>
            <a:ext cx="5596897" cy="2777207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49DC70-3204-45A5-BE2D-814854BF230B}"/>
              </a:ext>
            </a:extLst>
          </p:cNvPr>
          <p:cNvSpPr txBox="1">
            <a:spLocks/>
          </p:cNvSpPr>
          <p:nvPr/>
        </p:nvSpPr>
        <p:spPr>
          <a:xfrm>
            <a:off x="2891226" y="435985"/>
            <a:ext cx="6581775" cy="718271"/>
          </a:xfrm>
          <a:prstGeom prst="rect">
            <a:avLst/>
          </a:prstGeom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98201D4D-0711-4BF9-9EF5-875021A13DAD}"/>
              </a:ext>
            </a:extLst>
          </p:cNvPr>
          <p:cNvSpPr>
            <a:spLocks noEditPoints="1"/>
          </p:cNvSpPr>
          <p:nvPr/>
        </p:nvSpPr>
        <p:spPr bwMode="auto">
          <a:xfrm>
            <a:off x="4205099" y="1354973"/>
            <a:ext cx="6534727" cy="3694545"/>
          </a:xfrm>
          <a:custGeom>
            <a:avLst/>
            <a:gdLst/>
            <a:ahLst/>
            <a:cxnLst>
              <a:cxn ang="0">
                <a:pos x="0" y="641"/>
              </a:cxn>
              <a:cxn ang="0">
                <a:pos x="641" y="0"/>
              </a:cxn>
              <a:cxn ang="0">
                <a:pos x="4528" y="0"/>
              </a:cxn>
              <a:cxn ang="0">
                <a:pos x="4528" y="1920"/>
              </a:cxn>
              <a:cxn ang="0">
                <a:pos x="3887" y="2560"/>
              </a:cxn>
              <a:cxn ang="0">
                <a:pos x="0" y="2560"/>
              </a:cxn>
              <a:cxn ang="0">
                <a:pos x="0" y="641"/>
              </a:cxn>
              <a:cxn ang="0">
                <a:pos x="16" y="2552"/>
              </a:cxn>
              <a:cxn ang="0">
                <a:pos x="8" y="2544"/>
              </a:cxn>
              <a:cxn ang="0">
                <a:pos x="3884" y="2544"/>
              </a:cxn>
              <a:cxn ang="0">
                <a:pos x="3878" y="2547"/>
              </a:cxn>
              <a:cxn ang="0">
                <a:pos x="4514" y="1911"/>
              </a:cxn>
              <a:cxn ang="0">
                <a:pos x="4512" y="1916"/>
              </a:cxn>
              <a:cxn ang="0">
                <a:pos x="4512" y="8"/>
              </a:cxn>
              <a:cxn ang="0">
                <a:pos x="4520" y="16"/>
              </a:cxn>
              <a:cxn ang="0">
                <a:pos x="644" y="16"/>
              </a:cxn>
              <a:cxn ang="0">
                <a:pos x="650" y="14"/>
              </a:cxn>
              <a:cxn ang="0">
                <a:pos x="14" y="650"/>
              </a:cxn>
              <a:cxn ang="0">
                <a:pos x="16" y="644"/>
              </a:cxn>
              <a:cxn ang="0">
                <a:pos x="16" y="2552"/>
              </a:cxn>
              <a:cxn ang="0">
                <a:pos x="8" y="636"/>
              </a:cxn>
              <a:cxn ang="0">
                <a:pos x="3884" y="636"/>
              </a:cxn>
              <a:cxn ang="0">
                <a:pos x="3878" y="639"/>
              </a:cxn>
              <a:cxn ang="0">
                <a:pos x="4514" y="3"/>
              </a:cxn>
              <a:cxn ang="0">
                <a:pos x="4526" y="14"/>
              </a:cxn>
              <a:cxn ang="0">
                <a:pos x="3887" y="652"/>
              </a:cxn>
              <a:cxn ang="0">
                <a:pos x="8" y="652"/>
              </a:cxn>
              <a:cxn ang="0">
                <a:pos x="8" y="636"/>
              </a:cxn>
              <a:cxn ang="0">
                <a:pos x="3892" y="644"/>
              </a:cxn>
              <a:cxn ang="0">
                <a:pos x="3892" y="2552"/>
              </a:cxn>
              <a:cxn ang="0">
                <a:pos x="3876" y="2552"/>
              </a:cxn>
              <a:cxn ang="0">
                <a:pos x="3876" y="644"/>
              </a:cxn>
              <a:cxn ang="0">
                <a:pos x="3892" y="644"/>
              </a:cxn>
            </a:cxnLst>
            <a:rect l="0" t="0" r="r" b="b"/>
            <a:pathLst>
              <a:path w="4528" h="2560">
                <a:moveTo>
                  <a:pt x="0" y="641"/>
                </a:moveTo>
                <a:lnTo>
                  <a:pt x="641" y="0"/>
                </a:lnTo>
                <a:lnTo>
                  <a:pt x="4528" y="0"/>
                </a:lnTo>
                <a:lnTo>
                  <a:pt x="4528" y="1920"/>
                </a:lnTo>
                <a:lnTo>
                  <a:pt x="3887" y="2560"/>
                </a:lnTo>
                <a:lnTo>
                  <a:pt x="0" y="2560"/>
                </a:lnTo>
                <a:lnTo>
                  <a:pt x="0" y="641"/>
                </a:lnTo>
                <a:close/>
                <a:moveTo>
                  <a:pt x="16" y="2552"/>
                </a:moveTo>
                <a:lnTo>
                  <a:pt x="8" y="2544"/>
                </a:lnTo>
                <a:lnTo>
                  <a:pt x="3884" y="2544"/>
                </a:lnTo>
                <a:lnTo>
                  <a:pt x="3878" y="2547"/>
                </a:lnTo>
                <a:lnTo>
                  <a:pt x="4514" y="1911"/>
                </a:lnTo>
                <a:lnTo>
                  <a:pt x="4512" y="1916"/>
                </a:lnTo>
                <a:lnTo>
                  <a:pt x="4512" y="8"/>
                </a:lnTo>
                <a:lnTo>
                  <a:pt x="4520" y="16"/>
                </a:lnTo>
                <a:lnTo>
                  <a:pt x="644" y="16"/>
                </a:lnTo>
                <a:lnTo>
                  <a:pt x="650" y="14"/>
                </a:lnTo>
                <a:lnTo>
                  <a:pt x="14" y="650"/>
                </a:lnTo>
                <a:lnTo>
                  <a:pt x="16" y="644"/>
                </a:lnTo>
                <a:lnTo>
                  <a:pt x="16" y="2552"/>
                </a:lnTo>
                <a:close/>
                <a:moveTo>
                  <a:pt x="8" y="636"/>
                </a:moveTo>
                <a:lnTo>
                  <a:pt x="3884" y="636"/>
                </a:lnTo>
                <a:lnTo>
                  <a:pt x="3878" y="639"/>
                </a:lnTo>
                <a:lnTo>
                  <a:pt x="4514" y="3"/>
                </a:lnTo>
                <a:lnTo>
                  <a:pt x="4526" y="14"/>
                </a:lnTo>
                <a:lnTo>
                  <a:pt x="3887" y="652"/>
                </a:lnTo>
                <a:lnTo>
                  <a:pt x="8" y="652"/>
                </a:lnTo>
                <a:lnTo>
                  <a:pt x="8" y="636"/>
                </a:lnTo>
                <a:close/>
                <a:moveTo>
                  <a:pt x="3892" y="644"/>
                </a:moveTo>
                <a:lnTo>
                  <a:pt x="3892" y="2552"/>
                </a:lnTo>
                <a:lnTo>
                  <a:pt x="3876" y="2552"/>
                </a:lnTo>
                <a:lnTo>
                  <a:pt x="3876" y="644"/>
                </a:lnTo>
                <a:lnTo>
                  <a:pt x="3892" y="64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 cap="flat">
            <a:solidFill>
              <a:srgbClr val="89A4A7"/>
            </a:solidFill>
            <a:prstDash val="solid"/>
            <a:round/>
            <a:headEnd/>
            <a:tailEnd/>
          </a:ln>
        </p:spPr>
        <p:txBody>
          <a:bodyPr vert="horz" wrap="square" lIns="83119" tIns="41559" rIns="83119" bIns="41559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0CED91-98D0-414F-97C8-91E5115F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402" y="3363593"/>
            <a:ext cx="666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6408B62-68BE-4AAE-A381-D7C19235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660" y="3363593"/>
            <a:ext cx="666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7BFCF7E-8FE6-42D6-A189-B06E3E25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3763" y="3363593"/>
            <a:ext cx="666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E3CFC6-E612-41FF-AC8D-9864F3BFFC40}"/>
              </a:ext>
            </a:extLst>
          </p:cNvPr>
          <p:cNvCxnSpPr/>
          <p:nvPr/>
        </p:nvCxnSpPr>
        <p:spPr>
          <a:xfrm flipV="1">
            <a:off x="6345118" y="1354973"/>
            <a:ext cx="627510" cy="917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0A4374-DA5F-475C-962F-5A4F4E2A4F3E}"/>
              </a:ext>
            </a:extLst>
          </p:cNvPr>
          <p:cNvCxnSpPr/>
          <p:nvPr/>
        </p:nvCxnSpPr>
        <p:spPr>
          <a:xfrm flipV="1">
            <a:off x="8005129" y="1354973"/>
            <a:ext cx="627510" cy="917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37E618A3-C0EF-45E7-81B3-AE4E54C0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3963" y="1455414"/>
            <a:ext cx="926301" cy="80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escription: photo gun and tube">
            <a:extLst>
              <a:ext uri="{FF2B5EF4-FFF2-40B4-BE49-F238E27FC236}">
                <a16:creationId xmlns:a16="http://schemas.microsoft.com/office/drawing/2014/main" id="{9C831864-07E3-4160-ADC2-939BC4FA1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0000">
            <a:off x="9175212" y="1802624"/>
            <a:ext cx="544560" cy="30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4C22880-2E8B-476F-9980-FD14D9769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041" y="2300032"/>
            <a:ext cx="600223" cy="27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BAFC342E-21AA-465F-B2B8-BDDC2A66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299" y="2323078"/>
            <a:ext cx="600223" cy="26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DC0EF115-4CF1-42FE-8F9A-FD455E45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6982" y="2294754"/>
            <a:ext cx="600223" cy="2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2E19EA-E5A8-49AC-9CB2-7CB794AA8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451" y="2464068"/>
            <a:ext cx="2482759" cy="120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4C2884-5AB2-4399-BD60-326B00F3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971" y="2298567"/>
            <a:ext cx="576363" cy="27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CD3DBC-A74D-483A-953E-E6AA30156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229" y="2318258"/>
            <a:ext cx="576363" cy="27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84181A-A4B2-4727-89DA-A463C7F69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912" y="2293537"/>
            <a:ext cx="576363" cy="27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D325A47-82D0-468F-9F7E-C79B8ED53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152" y="2272627"/>
            <a:ext cx="762000" cy="33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3E256B4-22C1-4B92-A2DD-295655B2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410" y="2272628"/>
            <a:ext cx="762000" cy="33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192DAE1-0896-4400-AAF3-D3383545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6093" y="2262566"/>
            <a:ext cx="762000" cy="34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A18EC5-44E5-4FAE-B334-7D62460F87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82120" y="5317550"/>
            <a:ext cx="1801786" cy="135134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948E66-D1B5-4F78-AB35-CE7EB7E6AF2A}"/>
              </a:ext>
            </a:extLst>
          </p:cNvPr>
          <p:cNvCxnSpPr/>
          <p:nvPr/>
        </p:nvCxnSpPr>
        <p:spPr>
          <a:xfrm flipH="1">
            <a:off x="8639776" y="2323078"/>
            <a:ext cx="1154390" cy="62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75604A-3A2F-4572-9449-CF2F96432AA0}"/>
              </a:ext>
            </a:extLst>
          </p:cNvPr>
          <p:cNvCxnSpPr>
            <a:endCxn id="21" idx="0"/>
          </p:cNvCxnSpPr>
          <p:nvPr/>
        </p:nvCxnSpPr>
        <p:spPr>
          <a:xfrm flipH="1" flipV="1">
            <a:off x="6985410" y="2272628"/>
            <a:ext cx="1583603" cy="56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147E40-7487-42E3-AFB4-DED2FDBAC2A8}"/>
              </a:ext>
            </a:extLst>
          </p:cNvPr>
          <p:cNvCxnSpPr/>
          <p:nvPr/>
        </p:nvCxnSpPr>
        <p:spPr>
          <a:xfrm flipH="1">
            <a:off x="5545270" y="2286499"/>
            <a:ext cx="1154390" cy="62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9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4 -0.00116 L -0.06 -0.00077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07861EA-DF93-6B31-D359-8EDB0F44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subscriber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B1EED-4D30-4299-8376-38887123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D20AD8-3CE7-423D-B3C8-00E093C2C714}"/>
              </a:ext>
            </a:extLst>
          </p:cNvPr>
          <p:cNvSpPr txBox="1">
            <a:spLocks/>
          </p:cNvSpPr>
          <p:nvPr/>
        </p:nvSpPr>
        <p:spPr>
          <a:xfrm>
            <a:off x="2081026" y="231314"/>
            <a:ext cx="8229600" cy="718271"/>
          </a:xfrm>
          <a:prstGeom prst="rect">
            <a:avLst/>
          </a:prstGeom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6C2E24-CAA5-4DCF-AB8A-D5AC321D9501}"/>
              </a:ext>
            </a:extLst>
          </p:cNvPr>
          <p:cNvSpPr txBox="1"/>
          <p:nvPr/>
        </p:nvSpPr>
        <p:spPr>
          <a:xfrm>
            <a:off x="9511892" y="2252591"/>
            <a:ext cx="350751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Slit jacket  in 2 places with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Jonard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access tool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8E72E1-417C-416C-95A1-A63616C6218B}"/>
              </a:ext>
            </a:extLst>
          </p:cNvPr>
          <p:cNvSpPr txBox="1"/>
          <p:nvPr/>
        </p:nvSpPr>
        <p:spPr>
          <a:xfrm>
            <a:off x="7965969" y="6366648"/>
            <a:ext cx="40365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connector, groom, plug 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FD0BD9-E6D5-4755-AD80-37F6A4534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9633" y="1733139"/>
            <a:ext cx="2150269" cy="173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MG3">
            <a:extLst>
              <a:ext uri="{FF2B5EF4-FFF2-40B4-BE49-F238E27FC236}">
                <a16:creationId xmlns:a16="http://schemas.microsoft.com/office/drawing/2014/main" id="{CCAB410A-EC60-490A-936E-5F6E48661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971" y="1606815"/>
            <a:ext cx="2023459" cy="237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F61627-E7FA-4819-B92B-3BDC0765EAAF}"/>
              </a:ext>
            </a:extLst>
          </p:cNvPr>
          <p:cNvSpPr txBox="1"/>
          <p:nvPr/>
        </p:nvSpPr>
        <p:spPr>
          <a:xfrm>
            <a:off x="4324761" y="2112317"/>
            <a:ext cx="1548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 the cord (while in the POE module)</a:t>
            </a:r>
          </a:p>
        </p:txBody>
      </p:sp>
      <p:pic>
        <p:nvPicPr>
          <p:cNvPr id="9" name="Picture 2" descr="IMG_7">
            <a:extLst>
              <a:ext uri="{FF2B5EF4-FFF2-40B4-BE49-F238E27FC236}">
                <a16:creationId xmlns:a16="http://schemas.microsoft.com/office/drawing/2014/main" id="{4974EAFA-6A43-40A7-8317-B7FC40C5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971" y="4357154"/>
            <a:ext cx="2029824" cy="269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3F5201-3077-4895-A9D6-3D5A8B4AA548}"/>
              </a:ext>
            </a:extLst>
          </p:cNvPr>
          <p:cNvSpPr txBox="1"/>
          <p:nvPr/>
        </p:nvSpPr>
        <p:spPr>
          <a:xfrm>
            <a:off x="4348236" y="5304735"/>
            <a:ext cx="182451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Cut and pull back the fiber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AC3A885-3329-4441-B277-C1E25C90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9633" y="4209797"/>
            <a:ext cx="5627914" cy="212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355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7551" y="1614245"/>
            <a:ext cx="9680616" cy="512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InvisiLight® Indoor Living Unit (ILU) and in-Office Solution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117226" tIns="58613" rIns="117226" bIns="58613" anchor="ctr"/>
          <a:lstStyle/>
          <a:p>
            <a:pPr algn="ctr"/>
            <a:fld id="{93B93ED8-0A28-144B-8090-401152FB9154}" type="slidenum">
              <a:rPr lang="en-US">
                <a:solidFill>
                  <a:schemeClr val="bg1"/>
                </a:solidFill>
              </a:rPr>
              <a:pPr algn="ctr"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C02F0-57B9-4398-BD78-9FCDA6A72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863" y="2757054"/>
            <a:ext cx="5620231" cy="30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34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D11BBDE6-0C3A-48DD-870A-A2B2AE88ECFF}"/>
              </a:ext>
            </a:extLst>
          </p:cNvPr>
          <p:cNvSpPr txBox="1">
            <a:spLocks/>
          </p:cNvSpPr>
          <p:nvPr/>
        </p:nvSpPr>
        <p:spPr>
          <a:xfrm>
            <a:off x="13152482" y="7740149"/>
            <a:ext cx="911860" cy="4564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8D23C7-1E27-48F2-8B67-6B6AF6EB9989}" type="slidenum">
              <a:rPr lang="en-US" sz="1800" smtClean="0"/>
              <a:pPr/>
              <a:t>26</a:t>
            </a:fld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E46B3-4804-4826-BD72-65309513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28" y="1375226"/>
            <a:ext cx="9833625" cy="4171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AA138C-2F47-400B-B560-5DFD9BCB7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836" y="1028907"/>
            <a:ext cx="2945586" cy="18328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45E5F0-1684-4B00-B991-9C5656533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594" y="3374281"/>
            <a:ext cx="2570069" cy="1993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EB0E89-CE17-4E24-A979-A3570DDF0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948" y="5748898"/>
            <a:ext cx="5874349" cy="166552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C53452-E58C-4CD8-B6FE-50FC9D0FDEFA}"/>
              </a:ext>
            </a:extLst>
          </p:cNvPr>
          <p:cNvSpPr/>
          <p:nvPr/>
        </p:nvSpPr>
        <p:spPr>
          <a:xfrm>
            <a:off x="1112109" y="2631989"/>
            <a:ext cx="2211860" cy="291439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4AA143-79A7-467C-FC73-87AD9249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64" y="672383"/>
            <a:ext cx="12618720" cy="822961"/>
          </a:xfrm>
        </p:spPr>
        <p:txBody>
          <a:bodyPr/>
          <a:lstStyle/>
          <a:p>
            <a:r>
              <a:rPr lang="en-US" dirty="0"/>
              <a:t>InvisiLight® ILU – System Components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72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2ECE-277B-49EB-A4BA-EA8D2FBC5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EZ Hide – Primarily for wall-mounted ONTs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E7A85-39B9-4318-BB3A-71F0ED1821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33" t="4477" r="15150" b="5565"/>
          <a:stretch/>
        </p:blipFill>
        <p:spPr>
          <a:xfrm>
            <a:off x="12094719" y="4070810"/>
            <a:ext cx="1550467" cy="3230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BBA645-8A0F-44E2-BDC2-89F336938B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59" r="37749" b="19141"/>
          <a:stretch/>
        </p:blipFill>
        <p:spPr>
          <a:xfrm>
            <a:off x="12520880" y="4017937"/>
            <a:ext cx="1124304" cy="1962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76263-3AE2-4456-906D-DA57B5DFBB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04" t="6449" r="13008" b="14923"/>
          <a:stretch/>
        </p:blipFill>
        <p:spPr>
          <a:xfrm>
            <a:off x="12116531" y="1270339"/>
            <a:ext cx="1550466" cy="267163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E09F83-7596-4ADE-8507-F4897E5CD81B}"/>
              </a:ext>
            </a:extLst>
          </p:cNvPr>
          <p:cNvCxnSpPr>
            <a:cxnSpLocks/>
          </p:cNvCxnSpPr>
          <p:nvPr/>
        </p:nvCxnSpPr>
        <p:spPr>
          <a:xfrm>
            <a:off x="11605898" y="4976563"/>
            <a:ext cx="488821" cy="15107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B96691-476D-407E-9481-85532D8D8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59" r="37743"/>
          <a:stretch/>
        </p:blipFill>
        <p:spPr>
          <a:xfrm>
            <a:off x="4759322" y="1992274"/>
            <a:ext cx="2176597" cy="424642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305BE-1892-48FF-8B1E-A2F1874D6C58}"/>
              </a:ext>
            </a:extLst>
          </p:cNvPr>
          <p:cNvCxnSpPr>
            <a:cxnSpLocks/>
          </p:cNvCxnSpPr>
          <p:nvPr/>
        </p:nvCxnSpPr>
        <p:spPr>
          <a:xfrm flipV="1">
            <a:off x="11594592" y="2545458"/>
            <a:ext cx="500126" cy="20370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EFE21CA-855C-47A3-820F-DBC113CEE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8" t="24354" r="26428" b="-854"/>
          <a:stretch/>
        </p:blipFill>
        <p:spPr>
          <a:xfrm rot="16200000">
            <a:off x="6149786" y="3107286"/>
            <a:ext cx="4246426" cy="2016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D45CC6-7456-486A-BDD2-A0161D851641}"/>
              </a:ext>
            </a:extLst>
          </p:cNvPr>
          <p:cNvCxnSpPr>
            <a:cxnSpLocks/>
          </p:cNvCxnSpPr>
          <p:nvPr/>
        </p:nvCxnSpPr>
        <p:spPr>
          <a:xfrm>
            <a:off x="5575957" y="4337928"/>
            <a:ext cx="0" cy="5777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29E28-45D2-4580-91F1-321457FDD8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310" t="3616"/>
          <a:stretch/>
        </p:blipFill>
        <p:spPr>
          <a:xfrm>
            <a:off x="9585103" y="1963119"/>
            <a:ext cx="1917535" cy="427420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E7BB9A-695C-4D3F-89D7-5C8DE001000C}"/>
              </a:ext>
            </a:extLst>
          </p:cNvPr>
          <p:cNvCxnSpPr>
            <a:cxnSpLocks/>
          </p:cNvCxnSpPr>
          <p:nvPr/>
        </p:nvCxnSpPr>
        <p:spPr>
          <a:xfrm>
            <a:off x="8300870" y="5484116"/>
            <a:ext cx="49295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9756AD-0866-4D7F-807E-1A3E467310FD}"/>
              </a:ext>
            </a:extLst>
          </p:cNvPr>
          <p:cNvCxnSpPr>
            <a:cxnSpLocks/>
          </p:cNvCxnSpPr>
          <p:nvPr/>
        </p:nvCxnSpPr>
        <p:spPr>
          <a:xfrm>
            <a:off x="6734359" y="4090416"/>
            <a:ext cx="56814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4174AC-238B-4094-B230-10BC381F94B2}"/>
              </a:ext>
            </a:extLst>
          </p:cNvPr>
          <p:cNvCxnSpPr>
            <a:cxnSpLocks/>
          </p:cNvCxnSpPr>
          <p:nvPr/>
        </p:nvCxnSpPr>
        <p:spPr>
          <a:xfrm>
            <a:off x="9178678" y="4066032"/>
            <a:ext cx="56814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C7AB75D-1B62-463E-9A65-B6C76A4456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43" y="1992274"/>
            <a:ext cx="3730177" cy="426061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DF82AD-EB55-46A5-AB94-8CE0992D876C}"/>
              </a:ext>
            </a:extLst>
          </p:cNvPr>
          <p:cNvCxnSpPr>
            <a:cxnSpLocks/>
          </p:cNvCxnSpPr>
          <p:nvPr/>
        </p:nvCxnSpPr>
        <p:spPr>
          <a:xfrm>
            <a:off x="4151650" y="4100222"/>
            <a:ext cx="56814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CF50437-E2D4-44EC-A0DD-0BD77CDEC3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59" r="37749" b="19141"/>
          <a:stretch/>
        </p:blipFill>
        <p:spPr>
          <a:xfrm>
            <a:off x="12688786" y="1369343"/>
            <a:ext cx="961578" cy="16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44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1F4250-32AB-5286-2057-6A7CC42A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SlimBox 64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38B7E-33B4-47A2-B899-AF12C9D5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5B00025-A272-4B0D-8C40-61316583E145}"/>
              </a:ext>
            </a:extLst>
          </p:cNvPr>
          <p:cNvSpPr txBox="1">
            <a:spLocks/>
          </p:cNvSpPr>
          <p:nvPr/>
        </p:nvSpPr>
        <p:spPr>
          <a:xfrm>
            <a:off x="252458" y="2478006"/>
            <a:ext cx="4454296" cy="319631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Starting point for many in-building networks</a:t>
            </a:r>
          </a:p>
          <a:p>
            <a:r>
              <a:rPr lang="en-US" sz="2400" dirty="0"/>
              <a:t>Uses </a:t>
            </a:r>
            <a:r>
              <a:rPr lang="en-US" sz="2400" dirty="0" err="1"/>
              <a:t>DirectConnect</a:t>
            </a:r>
            <a:r>
              <a:rPr lang="en-US" sz="2400" dirty="0"/>
              <a:t> splitters</a:t>
            </a:r>
          </a:p>
          <a:p>
            <a:r>
              <a:rPr lang="en-US" sz="2400" dirty="0"/>
              <a:t>InvisiLight MDU/Façade part numbers optimized for use with SlimBox 64 FDH</a:t>
            </a:r>
          </a:p>
          <a:p>
            <a:pPr lvl="1"/>
            <a:r>
              <a:rPr lang="en-US" sz="2000" dirty="0"/>
              <a:t>Breakout lengths</a:t>
            </a:r>
          </a:p>
          <a:p>
            <a:pPr lvl="1"/>
            <a:r>
              <a:rPr lang="en-US" sz="2000" dirty="0" err="1"/>
              <a:t>Upjacketing</a:t>
            </a:r>
            <a:endParaRPr lang="en-US" sz="2000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0C52C285-ED16-4F0A-B491-C8CB8E2A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4110" y="1057567"/>
            <a:ext cx="3809069" cy="507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430860-1D69-4A53-97F9-4F285ACFEE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61026" y="1697225"/>
            <a:ext cx="5117267" cy="38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46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B5B7DA-A4BD-7309-D2CB-C47F36468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1A363-2CD0-4824-BA35-E93E801C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 descr="A picture containing indoor, ceiling, building, floor&#10;&#10;Description automatically generated">
            <a:extLst>
              <a:ext uri="{FF2B5EF4-FFF2-40B4-BE49-F238E27FC236}">
                <a16:creationId xmlns:a16="http://schemas.microsoft.com/office/drawing/2014/main" id="{0EA2DDE9-DEDD-4F4F-980A-33A8588009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924" y="566912"/>
            <a:ext cx="4491389" cy="5988518"/>
          </a:xfrm>
          <a:prstGeom prst="rect">
            <a:avLst/>
          </a:prstGeom>
        </p:spPr>
      </p:pic>
      <p:pic>
        <p:nvPicPr>
          <p:cNvPr id="14" name="Picture 13" descr="A picture containing indoor, person, kitchen, refrigerator&#10;&#10;Description automatically generated">
            <a:extLst>
              <a:ext uri="{FF2B5EF4-FFF2-40B4-BE49-F238E27FC236}">
                <a16:creationId xmlns:a16="http://schemas.microsoft.com/office/drawing/2014/main" id="{7E111CAD-B6F2-4938-BBAF-8CEA3B0575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7023" y="1315477"/>
            <a:ext cx="5988517" cy="44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2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AE357D-272A-4F53-BAC6-E88AD047D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7"/>
          <a:stretch/>
        </p:blipFill>
        <p:spPr>
          <a:xfrm>
            <a:off x="4589450" y="848176"/>
            <a:ext cx="9691830" cy="6468493"/>
          </a:xfrm>
          <a:prstGeom prst="rect">
            <a:avLst/>
          </a:prstGeom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3D6930F-05DA-4594-906D-A34BFDA098AA}"/>
              </a:ext>
            </a:extLst>
          </p:cNvPr>
          <p:cNvSpPr txBox="1">
            <a:spLocks/>
          </p:cNvSpPr>
          <p:nvPr/>
        </p:nvSpPr>
        <p:spPr>
          <a:xfrm>
            <a:off x="117215" y="7410995"/>
            <a:ext cx="463811" cy="387798"/>
          </a:xfrm>
          <a:prstGeom prst="rect">
            <a:avLst/>
          </a:prstGeom>
        </p:spPr>
        <p:txBody>
          <a:bodyPr vert="horz" lIns="109728" tIns="54864" rIns="109728" bIns="54864" rtlCol="0" anchor="b"/>
          <a:lstStyle>
            <a:defPPr>
              <a:defRPr lang="en-US"/>
            </a:defPPr>
            <a:lvl1pPr marL="0" algn="r" defTabSz="1097280" rtl="0" eaLnBrk="1" latinLnBrk="0" hangingPunct="1">
              <a:defRPr sz="1200" b="1" i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18">
              <a:defRPr/>
            </a:pPr>
            <a:fld id="{BB750ADA-58A8-3B49-872D-0D6F9BAA1111}" type="slidenum">
              <a:rPr lang="en-US" sz="1440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pPr defTabSz="548618">
                <a:defRPr/>
              </a:pPr>
              <a:t>3</a:t>
            </a:fld>
            <a:endParaRPr lang="en-US" sz="144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03CED32-4D91-4571-B757-3B913262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Bell Labs fiber heritage</a:t>
            </a:r>
          </a:p>
        </p:txBody>
      </p:sp>
    </p:spTree>
    <p:extLst>
      <p:ext uri="{BB962C8B-B14F-4D97-AF65-F5344CB8AC3E}">
        <p14:creationId xmlns:p14="http://schemas.microsoft.com/office/powerpoint/2010/main" val="17984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79A1BD-FD5A-803F-4EAE-7BEC9D77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BC2E9C-0516-4D44-8C9C-A9C7231B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 descr="A close up of a door&#10;&#10;Description automatically generated">
            <a:extLst>
              <a:ext uri="{FF2B5EF4-FFF2-40B4-BE49-F238E27FC236}">
                <a16:creationId xmlns:a16="http://schemas.microsoft.com/office/drawing/2014/main" id="{D49B6AAB-58FB-47B4-8FEA-4CF02AE455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547" y="527430"/>
            <a:ext cx="5291383" cy="7084332"/>
          </a:xfrm>
          <a:prstGeom prst="rect">
            <a:avLst/>
          </a:prstGeom>
        </p:spPr>
      </p:pic>
      <p:pic>
        <p:nvPicPr>
          <p:cNvPr id="8" name="Picture 7" descr="A close up of a door&#10;&#10;Description automatically generated">
            <a:extLst>
              <a:ext uri="{FF2B5EF4-FFF2-40B4-BE49-F238E27FC236}">
                <a16:creationId xmlns:a16="http://schemas.microsoft.com/office/drawing/2014/main" id="{5B3D4221-BC88-4FD2-9F7F-50C6CF60FD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141" y="1381199"/>
            <a:ext cx="4485502" cy="600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42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E3DEB4-BE4C-4ABB-FCF0-96EC63CC8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BACF4B-91EC-4CE4-9011-780694BDF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 descr="A picture containing indoor, building, small, kitchen&#10;&#10;Description automatically generated">
            <a:extLst>
              <a:ext uri="{FF2B5EF4-FFF2-40B4-BE49-F238E27FC236}">
                <a16:creationId xmlns:a16="http://schemas.microsoft.com/office/drawing/2014/main" id="{3808DADD-7395-44FA-B8A5-6D2642743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58885" y="1516280"/>
            <a:ext cx="6092793" cy="456959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C8BFD73-5611-4614-8B0A-F879AA892D08}"/>
              </a:ext>
            </a:extLst>
          </p:cNvPr>
          <p:cNvSpPr txBox="1">
            <a:spLocks/>
          </p:cNvSpPr>
          <p:nvPr/>
        </p:nvSpPr>
        <p:spPr>
          <a:xfrm>
            <a:off x="2072652" y="498291"/>
            <a:ext cx="5020126" cy="7277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+mn-lt"/>
            </a:endParaRPr>
          </a:p>
        </p:txBody>
      </p:sp>
      <p:pic>
        <p:nvPicPr>
          <p:cNvPr id="11" name="Picture 10" descr="A picture containing sitting, refrigerator, person, standing&#10;&#10;Description automatically generated">
            <a:extLst>
              <a:ext uri="{FF2B5EF4-FFF2-40B4-BE49-F238E27FC236}">
                <a16:creationId xmlns:a16="http://schemas.microsoft.com/office/drawing/2014/main" id="{DE79FBAD-9635-4C7F-A729-BAB3954FD6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89959" y="1529715"/>
            <a:ext cx="6200275" cy="465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86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>
                <a:latin typeface="+mn-lt"/>
                <a:cs typeface="Arial" pitchFamily="34" charset="0"/>
              </a:rPr>
              <a:t>InvisiLight</a:t>
            </a:r>
            <a:r>
              <a:rPr lang="en-US" sz="2800" baseline="30000" dirty="0">
                <a:latin typeface="+mn-lt"/>
                <a:cs typeface="Arial" pitchFamily="34" charset="0"/>
              </a:rPr>
              <a:t>®</a:t>
            </a:r>
            <a:r>
              <a:rPr lang="en-US" sz="2800" dirty="0">
                <a:latin typeface="+mn-lt"/>
                <a:cs typeface="Arial" pitchFamily="34" charset="0"/>
              </a:rPr>
              <a:t> Whole Building Installation - 4 floors 60 units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794" y="1478279"/>
            <a:ext cx="3720661" cy="244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8028" y="1493905"/>
            <a:ext cx="3988676" cy="242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312"/>
          <a:stretch/>
        </p:blipFill>
        <p:spPr bwMode="auto">
          <a:xfrm rot="5400000">
            <a:off x="10136490" y="3942464"/>
            <a:ext cx="2858867" cy="33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connect.ofsoptics.com/corp/GlobalMarketingSales/Marketing/Technical%20Marketing%20Internal%20Only/Customer%20Files/BT%20Installation%20Photos/Colchester%20Install/20170516_09274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0103" y="1478280"/>
            <a:ext cx="3998959" cy="24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887" y="4222524"/>
            <a:ext cx="3988675" cy="290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028" y="4308781"/>
            <a:ext cx="3974121" cy="279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67266" y="6047239"/>
            <a:ext cx="3267999" cy="91672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en-US" sz="1700" dirty="0"/>
              <a:t>Service Provider will later plug EZ-Bend ® jumper to optical modem from this point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287890" y="5870684"/>
            <a:ext cx="115758" cy="255384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12124" y="2270235"/>
            <a:ext cx="37101" cy="2146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794" y="2699549"/>
            <a:ext cx="398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Point of entry module - from hallway to each unit or office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1544595" y="5357801"/>
            <a:ext cx="190453" cy="318192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425290" y="2400007"/>
            <a:ext cx="37101" cy="2146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0755552" y="2464490"/>
            <a:ext cx="37101" cy="2146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28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89E56-9607-FAAF-678F-1BFFA6A10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564" y="3567287"/>
            <a:ext cx="9263724" cy="822961"/>
          </a:xfrm>
        </p:spPr>
        <p:txBody>
          <a:bodyPr/>
          <a:lstStyle/>
          <a:p>
            <a:r>
              <a:rPr lang="en-US" dirty="0"/>
              <a:t>Case Study – 48 unit building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427A6-BA72-4ED4-813A-7BB5CE58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84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F7B9-89CF-9D89-6366-2916B3FD0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installation – InvisiLight MDU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30A9A2-02A0-4EE5-A7CB-579F20D3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AA3458F-9C98-411E-9C25-C849BE781A4D}"/>
              </a:ext>
            </a:extLst>
          </p:cNvPr>
          <p:cNvSpPr txBox="1">
            <a:spLocks/>
          </p:cNvSpPr>
          <p:nvPr/>
        </p:nvSpPr>
        <p:spPr>
          <a:xfrm>
            <a:off x="687325" y="2725889"/>
            <a:ext cx="7398832" cy="321062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4 floor building – 48 customers</a:t>
            </a:r>
          </a:p>
          <a:p>
            <a:r>
              <a:rPr lang="en-US" sz="2400" dirty="0"/>
              <a:t>Wired from FDH to ONT in approximately 3-4 days</a:t>
            </a:r>
          </a:p>
          <a:p>
            <a:pPr lvl="1"/>
            <a:r>
              <a:rPr lang="en-US" sz="2000" dirty="0"/>
              <a:t>InvisiLight ILU in units</a:t>
            </a:r>
          </a:p>
          <a:p>
            <a:pPr lvl="1"/>
            <a:r>
              <a:rPr lang="en-US" sz="2000" dirty="0"/>
              <a:t>InvisiLight MDU in risers and hallways</a:t>
            </a:r>
          </a:p>
          <a:p>
            <a:r>
              <a:rPr lang="en-US" sz="2400" dirty="0"/>
              <a:t>Building owner pleased</a:t>
            </a:r>
          </a:p>
          <a:p>
            <a:r>
              <a:rPr lang="en-US" sz="2400" dirty="0"/>
              <a:t>Optically tested fine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EDE60-6F92-409E-9A1A-E8846DEEE3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063" y="14287"/>
            <a:ext cx="6129337" cy="81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44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EC6A4D03-FA15-71C4-166C-31A7A25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math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D32CEE-10F7-4374-8C4E-EA36E2D0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35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12D6DA-0120-49B3-A894-EA8EF346CB55}"/>
              </a:ext>
            </a:extLst>
          </p:cNvPr>
          <p:cNvCxnSpPr/>
          <p:nvPr/>
        </p:nvCxnSpPr>
        <p:spPr>
          <a:xfrm>
            <a:off x="4926953" y="2642306"/>
            <a:ext cx="5715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51C439-9D1E-4BF7-BCF5-FBD76BD3E20C}"/>
              </a:ext>
            </a:extLst>
          </p:cNvPr>
          <p:cNvCxnSpPr/>
          <p:nvPr/>
        </p:nvCxnSpPr>
        <p:spPr>
          <a:xfrm>
            <a:off x="4926953" y="1586936"/>
            <a:ext cx="5715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6CB87F1-4E0D-4586-8B66-AE95BE70EA28}"/>
              </a:ext>
            </a:extLst>
          </p:cNvPr>
          <p:cNvCxnSpPr/>
          <p:nvPr/>
        </p:nvCxnSpPr>
        <p:spPr>
          <a:xfrm>
            <a:off x="4926953" y="1739336"/>
            <a:ext cx="5715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D8D1B2A-4D78-4DC0-908A-DD1A5182C3F6}"/>
              </a:ext>
            </a:extLst>
          </p:cNvPr>
          <p:cNvSpPr txBox="1"/>
          <p:nvPr/>
        </p:nvSpPr>
        <p:spPr>
          <a:xfrm>
            <a:off x="7297237" y="173362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40EAA-5305-4582-9E54-5BF2DB30EA05}"/>
              </a:ext>
            </a:extLst>
          </p:cNvPr>
          <p:cNvSpPr/>
          <p:nvPr/>
        </p:nvSpPr>
        <p:spPr>
          <a:xfrm>
            <a:off x="5079353" y="143453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54CCC2-D9EC-44C2-98C4-F7AA6229A6D5}"/>
              </a:ext>
            </a:extLst>
          </p:cNvPr>
          <p:cNvSpPr/>
          <p:nvPr/>
        </p:nvSpPr>
        <p:spPr>
          <a:xfrm>
            <a:off x="5841353" y="143453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B52724-F164-4338-BC2F-D56EE015583C}"/>
              </a:ext>
            </a:extLst>
          </p:cNvPr>
          <p:cNvSpPr/>
          <p:nvPr/>
        </p:nvSpPr>
        <p:spPr>
          <a:xfrm>
            <a:off x="6603353" y="143453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F940CA-AF30-4156-97FE-75DCF2567881}"/>
              </a:ext>
            </a:extLst>
          </p:cNvPr>
          <p:cNvSpPr/>
          <p:nvPr/>
        </p:nvSpPr>
        <p:spPr>
          <a:xfrm>
            <a:off x="7365353" y="143072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0B9FB0-4842-4BEF-BC15-3232A515BB0E}"/>
              </a:ext>
            </a:extLst>
          </p:cNvPr>
          <p:cNvSpPr/>
          <p:nvPr/>
        </p:nvSpPr>
        <p:spPr>
          <a:xfrm>
            <a:off x="8127353" y="143072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5A2238-4AD5-4C9B-BECC-B6626953ACC3}"/>
              </a:ext>
            </a:extLst>
          </p:cNvPr>
          <p:cNvSpPr/>
          <p:nvPr/>
        </p:nvSpPr>
        <p:spPr>
          <a:xfrm>
            <a:off x="8889353" y="143453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F7B56D-468F-48B4-8758-CB57DC55D598}"/>
              </a:ext>
            </a:extLst>
          </p:cNvPr>
          <p:cNvSpPr/>
          <p:nvPr/>
        </p:nvSpPr>
        <p:spPr>
          <a:xfrm>
            <a:off x="9651353" y="143453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2555FA-0784-4158-82C4-F6EF69FB3ACC}"/>
              </a:ext>
            </a:extLst>
          </p:cNvPr>
          <p:cNvSpPr/>
          <p:nvPr/>
        </p:nvSpPr>
        <p:spPr>
          <a:xfrm>
            <a:off x="5026013" y="265754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181D1F-8B90-4931-B1A5-9F3CF0C25061}"/>
              </a:ext>
            </a:extLst>
          </p:cNvPr>
          <p:cNvSpPr/>
          <p:nvPr/>
        </p:nvSpPr>
        <p:spPr>
          <a:xfrm>
            <a:off x="5940413" y="264230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A6027F-328A-44B5-B0FC-EA6408CE3373}"/>
              </a:ext>
            </a:extLst>
          </p:cNvPr>
          <p:cNvSpPr/>
          <p:nvPr/>
        </p:nvSpPr>
        <p:spPr>
          <a:xfrm>
            <a:off x="8127353" y="264230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1FF7BC-6B94-4655-B45E-7E56FB71437D}"/>
              </a:ext>
            </a:extLst>
          </p:cNvPr>
          <p:cNvSpPr/>
          <p:nvPr/>
        </p:nvSpPr>
        <p:spPr>
          <a:xfrm>
            <a:off x="8889353" y="264611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3062BE-E425-4563-8DBB-78E299B6C855}"/>
              </a:ext>
            </a:extLst>
          </p:cNvPr>
          <p:cNvSpPr/>
          <p:nvPr/>
        </p:nvSpPr>
        <p:spPr>
          <a:xfrm>
            <a:off x="9651353" y="2646116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EB6FD3-0B12-4FC1-B3C7-246801452C90}"/>
              </a:ext>
            </a:extLst>
          </p:cNvPr>
          <p:cNvSpPr/>
          <p:nvPr/>
        </p:nvSpPr>
        <p:spPr>
          <a:xfrm>
            <a:off x="6603353" y="2642306"/>
            <a:ext cx="1181100" cy="500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Telecom and electrical closet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C61C9B-D3F9-49AA-980A-E3FAFF24996F}"/>
              </a:ext>
            </a:extLst>
          </p:cNvPr>
          <p:cNvCxnSpPr/>
          <p:nvPr/>
        </p:nvCxnSpPr>
        <p:spPr>
          <a:xfrm>
            <a:off x="10641953" y="1586936"/>
            <a:ext cx="0" cy="10553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5749FE-6CB0-4B50-B986-30BC4030FF48}"/>
              </a:ext>
            </a:extLst>
          </p:cNvPr>
          <p:cNvCxnSpPr/>
          <p:nvPr/>
        </p:nvCxnSpPr>
        <p:spPr>
          <a:xfrm>
            <a:off x="4923143" y="1575268"/>
            <a:ext cx="0" cy="10553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08E6A1F-577A-49D2-8FF3-8B1EF070E174}"/>
              </a:ext>
            </a:extLst>
          </p:cNvPr>
          <p:cNvSpPr txBox="1"/>
          <p:nvPr/>
        </p:nvSpPr>
        <p:spPr>
          <a:xfrm>
            <a:off x="8584553" y="2145101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Hallway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670EE53-BED7-48AB-99E8-FDAB2D81EAEA}"/>
              </a:ext>
            </a:extLst>
          </p:cNvPr>
          <p:cNvCxnSpPr/>
          <p:nvPr/>
        </p:nvCxnSpPr>
        <p:spPr>
          <a:xfrm>
            <a:off x="10870553" y="1583126"/>
            <a:ext cx="0" cy="107442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95DD4D-2749-48E2-9F51-57DA277610FF}"/>
              </a:ext>
            </a:extLst>
          </p:cNvPr>
          <p:cNvSpPr txBox="1"/>
          <p:nvPr/>
        </p:nvSpPr>
        <p:spPr>
          <a:xfrm>
            <a:off x="10870553" y="191828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52A163-DAD9-4402-9399-C7FC0BC24ACE}"/>
              </a:ext>
            </a:extLst>
          </p:cNvPr>
          <p:cNvSpPr txBox="1"/>
          <p:nvPr/>
        </p:nvSpPr>
        <p:spPr>
          <a:xfrm>
            <a:off x="5252851" y="3453075"/>
            <a:ext cx="62062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40’    up riser (for longest length)</a:t>
            </a:r>
          </a:p>
          <a:p>
            <a:r>
              <a:rPr lang="en-US" sz="1800" dirty="0"/>
              <a:t>360’ down hallway (2x)</a:t>
            </a:r>
          </a:p>
          <a:p>
            <a:r>
              <a:rPr lang="en-US" sz="1800" b="1" dirty="0"/>
              <a:t>48’    4’  slack in 12 point of entry modules</a:t>
            </a:r>
          </a:p>
          <a:p>
            <a:r>
              <a:rPr lang="en-US" sz="1800" dirty="0"/>
              <a:t>12’    ends of hallway</a:t>
            </a:r>
          </a:p>
          <a:p>
            <a:r>
              <a:rPr lang="en-US" sz="1800" dirty="0"/>
              <a:t>15’    in closet</a:t>
            </a:r>
          </a:p>
          <a:p>
            <a:r>
              <a:rPr lang="en-US" sz="1800" dirty="0"/>
              <a:t>15’    extra</a:t>
            </a:r>
          </a:p>
          <a:p>
            <a:endParaRPr lang="en-US" sz="1800" dirty="0"/>
          </a:p>
          <a:p>
            <a:r>
              <a:rPr lang="en-US" sz="1800" dirty="0"/>
              <a:t>490’  (150m)  Total</a:t>
            </a:r>
          </a:p>
          <a:p>
            <a:endParaRPr lang="en-US" sz="1800" dirty="0"/>
          </a:p>
          <a:p>
            <a:r>
              <a:rPr lang="en-US" sz="1800" dirty="0"/>
              <a:t>155m lengths ordered…no length issues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A60F3B-DA76-409F-AFA2-3C0AFA775AC7}"/>
              </a:ext>
            </a:extLst>
          </p:cNvPr>
          <p:cNvCxnSpPr>
            <a:endCxn id="19" idx="0"/>
          </p:cNvCxnSpPr>
          <p:nvPr/>
        </p:nvCxnSpPr>
        <p:spPr>
          <a:xfrm>
            <a:off x="7193903" y="1733621"/>
            <a:ext cx="0" cy="908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18FCF1A-4551-4535-91F4-865C046DEEB3}"/>
              </a:ext>
            </a:extLst>
          </p:cNvPr>
          <p:cNvSpPr/>
          <p:nvPr/>
        </p:nvSpPr>
        <p:spPr>
          <a:xfrm>
            <a:off x="1978716" y="1890385"/>
            <a:ext cx="1110342" cy="33399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1B3D42A-2E67-468A-89D5-B884BAC334E9}"/>
              </a:ext>
            </a:extLst>
          </p:cNvPr>
          <p:cNvCxnSpPr/>
          <p:nvPr/>
        </p:nvCxnSpPr>
        <p:spPr>
          <a:xfrm>
            <a:off x="1967829" y="4424784"/>
            <a:ext cx="11212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ABE1F9-669D-4FA7-A18F-BC213FAFB48A}"/>
              </a:ext>
            </a:extLst>
          </p:cNvPr>
          <p:cNvCxnSpPr/>
          <p:nvPr/>
        </p:nvCxnSpPr>
        <p:spPr>
          <a:xfrm>
            <a:off x="1967829" y="3575894"/>
            <a:ext cx="11212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1E4F409-4276-4393-A288-357E4638B2D9}"/>
              </a:ext>
            </a:extLst>
          </p:cNvPr>
          <p:cNvCxnSpPr/>
          <p:nvPr/>
        </p:nvCxnSpPr>
        <p:spPr>
          <a:xfrm>
            <a:off x="1967829" y="2644885"/>
            <a:ext cx="11212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F613C0-1806-46F4-A642-73ECC19648EB}"/>
              </a:ext>
            </a:extLst>
          </p:cNvPr>
          <p:cNvCxnSpPr/>
          <p:nvPr/>
        </p:nvCxnSpPr>
        <p:spPr>
          <a:xfrm>
            <a:off x="3352027" y="2602737"/>
            <a:ext cx="0" cy="95761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527EB8D-C847-405B-91B7-65CE23E5E57B}"/>
              </a:ext>
            </a:extLst>
          </p:cNvPr>
          <p:cNvSpPr txBox="1"/>
          <p:nvPr/>
        </p:nvSpPr>
        <p:spPr>
          <a:xfrm>
            <a:off x="3352027" y="293789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12’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AB278D-400F-4460-A92E-4E73FBB04C94}"/>
              </a:ext>
            </a:extLst>
          </p:cNvPr>
          <p:cNvSpPr/>
          <p:nvPr/>
        </p:nvSpPr>
        <p:spPr>
          <a:xfrm>
            <a:off x="1978715" y="4049228"/>
            <a:ext cx="549728" cy="359228"/>
          </a:xfrm>
          <a:prstGeom prst="rect">
            <a:avLst/>
          </a:prstGeom>
          <a:solidFill>
            <a:srgbClr val="00B0F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FDH</a:t>
            </a:r>
          </a:p>
        </p:txBody>
      </p:sp>
    </p:spTree>
    <p:extLst>
      <p:ext uri="{BB962C8B-B14F-4D97-AF65-F5344CB8AC3E}">
        <p14:creationId xmlns:p14="http://schemas.microsoft.com/office/powerpoint/2010/main" val="2597700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C4024BF-4E8C-CA5E-2B33-8C6C9759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used – complete list in installation documents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ED5C5C-AA01-40D3-8103-C08A466D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C5C2DD-9C43-4F12-BDE7-A51FDCE5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756" y="1476469"/>
            <a:ext cx="4505432" cy="469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34DB41-AE93-4B39-AB47-9FB5164724E8}"/>
              </a:ext>
            </a:extLst>
          </p:cNvPr>
          <p:cNvSpPr txBox="1"/>
          <p:nvPr/>
        </p:nvSpPr>
        <p:spPr>
          <a:xfrm>
            <a:off x="8571813" y="6203246"/>
            <a:ext cx="343988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Skewers for fiber access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7F9A9-626C-4AB5-AA1C-8D262108BE38}"/>
              </a:ext>
            </a:extLst>
          </p:cNvPr>
          <p:cNvSpPr txBox="1"/>
          <p:nvPr/>
        </p:nvSpPr>
        <p:spPr>
          <a:xfrm>
            <a:off x="1938511" y="6171739"/>
            <a:ext cx="423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Removable clips, glasses, headlamp, scissors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B526F6-E815-F1D3-1309-F3E91F2F9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213" y="1476469"/>
            <a:ext cx="3384325" cy="463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0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1F04486-F7A6-57BE-6EAA-1ED50EFAF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of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E0AD3F-FFF9-4322-AAAB-B2995053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078E8-3F28-4B6A-BDFA-5F342D2C5F8F}"/>
              </a:ext>
            </a:extLst>
          </p:cNvPr>
          <p:cNvSpPr txBox="1"/>
          <p:nvPr/>
        </p:nvSpPr>
        <p:spPr>
          <a:xfrm>
            <a:off x="2077103" y="327657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point of entry modules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3B59D-BA9C-4062-A673-5E427B82E52A}"/>
              </a:ext>
            </a:extLst>
          </p:cNvPr>
          <p:cNvSpPr txBox="1"/>
          <p:nvPr/>
        </p:nvSpPr>
        <p:spPr>
          <a:xfrm>
            <a:off x="6554072" y="4919352"/>
            <a:ext cx="268428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Completely unspool from FDH location</a:t>
            </a:r>
          </a:p>
          <a:p>
            <a:endParaRPr lang="en-US" dirty="0"/>
          </a:p>
          <a:p>
            <a:r>
              <a:rPr lang="en-US" dirty="0"/>
              <a:t>Plug in later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0D3AD2-658A-44B1-B816-FF0AF652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271" y="4619832"/>
            <a:ext cx="3299332" cy="163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AB88BBA-FBAD-4226-9C66-A13F3413C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008" y="1499031"/>
            <a:ext cx="2975858" cy="18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D5643-CF8F-435F-95CC-B1B5C2EC5DDD}"/>
              </a:ext>
            </a:extLst>
          </p:cNvPr>
          <p:cNvSpPr txBox="1"/>
          <p:nvPr/>
        </p:nvSpPr>
        <p:spPr>
          <a:xfrm>
            <a:off x="1762164" y="6429708"/>
            <a:ext cx="276347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firestop and InvisiLight ILU added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445AFB5-53A5-42D1-9D65-F7AB1B11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736333" y="2475157"/>
            <a:ext cx="4874398" cy="289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0D816-24B6-4CB8-87D1-0C80F50767A8}"/>
              </a:ext>
            </a:extLst>
          </p:cNvPr>
          <p:cNvSpPr txBox="1"/>
          <p:nvPr/>
        </p:nvSpPr>
        <p:spPr>
          <a:xfrm>
            <a:off x="10419699" y="6557438"/>
            <a:ext cx="3715030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Cord coming out from riser in telecom closet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3CA61-38E9-4A47-937C-CDB8A9905D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227" y="1499031"/>
            <a:ext cx="3995139" cy="333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35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EE45EF2E-E07F-39F0-9B1C-2179CBF1B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prep work if needed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3228-61A2-4790-8371-50473D38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7102B0-9B84-427D-9567-324471D1DEBB}"/>
              </a:ext>
            </a:extLst>
          </p:cNvPr>
          <p:cNvGrpSpPr/>
          <p:nvPr/>
        </p:nvGrpSpPr>
        <p:grpSpPr>
          <a:xfrm>
            <a:off x="1545214" y="1482508"/>
            <a:ext cx="11421163" cy="5334564"/>
            <a:chOff x="141185" y="992909"/>
            <a:chExt cx="10831615" cy="422997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4D8FF91-A22A-429E-97C4-184FD6027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85" y="1056522"/>
              <a:ext cx="3386806" cy="4166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511D439-1ED4-47BB-8B6D-CEDCFC642645}"/>
                </a:ext>
              </a:extLst>
            </p:cNvPr>
            <p:cNvSpPr/>
            <p:nvPr/>
          </p:nvSpPr>
          <p:spPr>
            <a:xfrm>
              <a:off x="1393371" y="1780450"/>
              <a:ext cx="544286" cy="5769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4" descr="Hallway InvisiLight 037">
              <a:extLst>
                <a:ext uri="{FF2B5EF4-FFF2-40B4-BE49-F238E27FC236}">
                  <a16:creationId xmlns:a16="http://schemas.microsoft.com/office/drawing/2014/main" id="{950406BA-203F-406B-8015-C607B998A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0690" y="992909"/>
              <a:ext cx="704850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Hallway InvisiLight 035">
              <a:extLst>
                <a:ext uri="{FF2B5EF4-FFF2-40B4-BE49-F238E27FC236}">
                  <a16:creationId xmlns:a16="http://schemas.microsoft.com/office/drawing/2014/main" id="{22515275-9294-43DF-99B2-A2CC0ECC4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340" y="1002434"/>
              <a:ext cx="1028700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C01ACB-4797-4479-882C-F9AE25C63791}"/>
                </a:ext>
              </a:extLst>
            </p:cNvPr>
            <p:cNvSpPr txBox="1"/>
            <p:nvPr/>
          </p:nvSpPr>
          <p:spPr>
            <a:xfrm>
              <a:off x="5840612" y="1056821"/>
              <a:ext cx="5132188" cy="33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Inside and outside bend limiters at corners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0F8FA3-D01B-4480-8831-25ACE4BA0E9D}"/>
              </a:ext>
            </a:extLst>
          </p:cNvPr>
          <p:cNvGrpSpPr/>
          <p:nvPr/>
        </p:nvGrpSpPr>
        <p:grpSpPr>
          <a:xfrm>
            <a:off x="5622413" y="3023300"/>
            <a:ext cx="7707006" cy="3793772"/>
            <a:chOff x="3730690" y="2161697"/>
            <a:chExt cx="7707006" cy="3793772"/>
          </a:xfrm>
        </p:grpSpPr>
        <p:pic>
          <p:nvPicPr>
            <p:cNvPr id="10" name="Picture 5" descr="Hallway InvisiLight 036">
              <a:extLst>
                <a:ext uri="{FF2B5EF4-FFF2-40B4-BE49-F238E27FC236}">
                  <a16:creationId xmlns:a16="http://schemas.microsoft.com/office/drawing/2014/main" id="{A63D8B93-9C39-44D8-AA4B-775DCA5FA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3358" y="2275998"/>
              <a:ext cx="598488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71">
              <a:extLst>
                <a:ext uri="{FF2B5EF4-FFF2-40B4-BE49-F238E27FC236}">
                  <a16:creationId xmlns:a16="http://schemas.microsoft.com/office/drawing/2014/main" id="{B0C3C66B-D8B4-4A4A-A79E-8BA557E7D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3430" y="2161697"/>
              <a:ext cx="923925" cy="77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BF4D8D-0B29-48D9-915A-94EBDDBA8E88}"/>
                </a:ext>
              </a:extLst>
            </p:cNvPr>
            <p:cNvSpPr txBox="1"/>
            <p:nvPr/>
          </p:nvSpPr>
          <p:spPr>
            <a:xfrm>
              <a:off x="4181581" y="2883949"/>
              <a:ext cx="4271863" cy="390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82058" tIns="41029" rIns="82058" bIns="41029" rtlCol="0">
              <a:spAutoFit/>
            </a:bodyPr>
            <a:lstStyle/>
            <a:p>
              <a:r>
                <a:rPr lang="en-US" sz="2000" dirty="0"/>
                <a:t>Through wall tool and wall plugs/caps</a:t>
              </a:r>
            </a:p>
          </p:txBody>
        </p:sp>
        <p:pic>
          <p:nvPicPr>
            <p:cNvPr id="13" name="Picture 23" descr="Description: wall tool cropped">
              <a:extLst>
                <a:ext uri="{FF2B5EF4-FFF2-40B4-BE49-F238E27FC236}">
                  <a16:creationId xmlns:a16="http://schemas.microsoft.com/office/drawing/2014/main" id="{C5EE61AE-3E3F-4347-B609-F10D981A6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490" y="2275998"/>
              <a:ext cx="2946400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26DD593-434D-475F-9286-7EDD325C7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0690" y="3714091"/>
              <a:ext cx="3484122" cy="224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A3F1D2-DD73-4CFA-A715-4380E95067FD}"/>
                </a:ext>
              </a:extLst>
            </p:cNvPr>
            <p:cNvSpPr txBox="1"/>
            <p:nvPr/>
          </p:nvSpPr>
          <p:spPr>
            <a:xfrm>
              <a:off x="7265612" y="3885119"/>
              <a:ext cx="4172084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3/8” (10mm) </a:t>
              </a:r>
            </a:p>
            <a:p>
              <a:endParaRPr lang="en-US" dirty="0"/>
            </a:p>
            <a:p>
              <a:r>
                <a:rPr lang="en-US" dirty="0"/>
                <a:t>Hole drilled outside of telecom closet.  Tape eventually removed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15A253-3730-498B-91D6-A435D49202EA}"/>
                </a:ext>
              </a:extLst>
            </p:cNvPr>
            <p:cNvSpPr/>
            <p:nvPr/>
          </p:nvSpPr>
          <p:spPr>
            <a:xfrm>
              <a:off x="4884922" y="4846011"/>
              <a:ext cx="544286" cy="5769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844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A1F9DDF-9369-5554-0BD4-BF2D7DF8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clips to hang cord above each doorway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6CB48E3-031C-4B53-95BA-3CE730E4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806" y="1737217"/>
            <a:ext cx="5218638" cy="338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623175-88A5-49BD-986E-2EDDD36AC49E}"/>
              </a:ext>
            </a:extLst>
          </p:cNvPr>
          <p:cNvSpPr txBox="1"/>
          <p:nvPr/>
        </p:nvSpPr>
        <p:spPr>
          <a:xfrm>
            <a:off x="7400236" y="5265602"/>
            <a:ext cx="41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Clip applied, slack is good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A0E03CA-67F5-46E7-95B4-67EECBA08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3150" y="1879449"/>
            <a:ext cx="3290838" cy="326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7189E1-B12D-4AC8-AA36-584D4254291D}"/>
              </a:ext>
            </a:extLst>
          </p:cNvPr>
          <p:cNvSpPr txBox="1"/>
          <p:nvPr/>
        </p:nvSpPr>
        <p:spPr>
          <a:xfrm>
            <a:off x="2053149" y="5204096"/>
            <a:ext cx="31637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Repositionable clips</a:t>
            </a:r>
          </a:p>
        </p:txBody>
      </p:sp>
    </p:spTree>
    <p:extLst>
      <p:ext uri="{BB962C8B-B14F-4D97-AF65-F5344CB8AC3E}">
        <p14:creationId xmlns:p14="http://schemas.microsoft.com/office/powerpoint/2010/main" val="308081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An original inventor of fiber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573213"/>
            <a:ext cx="8189913" cy="55911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40+ year history in fiber technology</a:t>
            </a:r>
          </a:p>
          <a:p>
            <a:r>
              <a:rPr lang="en-US" dirty="0"/>
              <a:t>Technology Emmy Award winner, 2017</a:t>
            </a:r>
          </a:p>
          <a:p>
            <a:pPr lvl="1"/>
            <a:r>
              <a:rPr lang="en-US" dirty="0"/>
              <a:t>“Pioneering Invention and Deployment of Fiber Optic Cable”</a:t>
            </a:r>
          </a:p>
          <a:p>
            <a:pPr marL="652075" lvl="1" indent="0">
              <a:buNone/>
            </a:pPr>
            <a:endParaRPr lang="en-US" dirty="0"/>
          </a:p>
          <a:p>
            <a:r>
              <a:rPr lang="en-US" dirty="0"/>
              <a:t>Fiber manufacturing method, IEEE Milestone Recipient</a:t>
            </a:r>
          </a:p>
          <a:p>
            <a:pPr lvl="1"/>
            <a:r>
              <a:rPr lang="en-US" dirty="0"/>
              <a:t>&lt;250 granted in the history of electricity</a:t>
            </a:r>
          </a:p>
          <a:p>
            <a:pPr lvl="1"/>
            <a:r>
              <a:rPr lang="en-US" dirty="0"/>
              <a:t>Others include AC power, Maxwell’s equations, telephone, television, etc.</a:t>
            </a:r>
          </a:p>
          <a:p>
            <a:pPr lvl="1"/>
            <a:endParaRPr lang="en-US" dirty="0"/>
          </a:p>
          <a:p>
            <a:r>
              <a:rPr lang="en-US" dirty="0"/>
              <a:t>Hundreds of patents including the LC connector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9826" y="2886315"/>
            <a:ext cx="4899231" cy="345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22646" y="1758185"/>
            <a:ext cx="5918706" cy="48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7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8835F7D-3E17-8445-B769-331FCF54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 pulling and </a:t>
            </a:r>
            <a:r>
              <a:rPr lang="en-US" dirty="0" err="1"/>
              <a:t>takeup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FA4E1-3645-4E5A-9F0D-ED8D7DEC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CC0A7-31DC-4FA3-B8F5-53A3DDD36B64}"/>
              </a:ext>
            </a:extLst>
          </p:cNvPr>
          <p:cNvSpPr txBox="1"/>
          <p:nvPr/>
        </p:nvSpPr>
        <p:spPr>
          <a:xfrm>
            <a:off x="10253161" y="5811525"/>
            <a:ext cx="417943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 up on empty spool using broomstick and box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28C1F-7C56-4992-B868-B6AF125B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342645" y="2608361"/>
            <a:ext cx="5735628" cy="370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2C1978-0880-4A8D-BAC6-C25B681FC645}"/>
              </a:ext>
            </a:extLst>
          </p:cNvPr>
          <p:cNvSpPr txBox="1"/>
          <p:nvPr/>
        </p:nvSpPr>
        <p:spPr>
          <a:xfrm>
            <a:off x="4979225" y="1947393"/>
            <a:ext cx="4671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Cord is very light weight</a:t>
            </a:r>
          </a:p>
          <a:p>
            <a:endParaRPr lang="en-US" dirty="0"/>
          </a:p>
          <a:p>
            <a:r>
              <a:rPr lang="en-US" dirty="0"/>
              <a:t>Cord should have very little tension even over  long distances</a:t>
            </a:r>
          </a:p>
          <a:p>
            <a:endParaRPr lang="en-US" dirty="0"/>
          </a:p>
          <a:p>
            <a:r>
              <a:rPr lang="en-US" dirty="0"/>
              <a:t>Stop pull and look for obstacles if  significant tension is felt</a:t>
            </a:r>
          </a:p>
          <a:p>
            <a:endParaRPr lang="en-US" dirty="0"/>
          </a:p>
          <a:p>
            <a:r>
              <a:rPr lang="en-US" dirty="0"/>
              <a:t>Concern is more for fiber crushing than excess tension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7A0F8F-21D4-4E02-883B-5538CE553B9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061" y="1221141"/>
            <a:ext cx="4671949" cy="43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98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149AD8F-2944-C719-CBE4-F903E2DB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Wheels can be very helpful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EAADD2-5434-44F9-8B17-C86DE7F6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339BED4-7987-422A-974D-D560473C52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26162" y="1292105"/>
            <a:ext cx="7329104" cy="5496828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F2A4A50-5BF1-40A1-95E2-900BCBA96666}"/>
              </a:ext>
            </a:extLst>
          </p:cNvPr>
          <p:cNvSpPr txBox="1">
            <a:spLocks/>
          </p:cNvSpPr>
          <p:nvPr/>
        </p:nvSpPr>
        <p:spPr>
          <a:xfrm>
            <a:off x="421201" y="2467379"/>
            <a:ext cx="6265255" cy="300473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Wheeled scaffolding is very effective</a:t>
            </a:r>
          </a:p>
          <a:p>
            <a:pPr lvl="1"/>
            <a:r>
              <a:rPr lang="en-US" sz="2000" dirty="0"/>
              <a:t>Speeds up adhesive and cord placement processes</a:t>
            </a:r>
          </a:p>
          <a:p>
            <a:pPr lvl="1"/>
            <a:r>
              <a:rPr lang="en-US" sz="2000" dirty="0"/>
              <a:t>Smooths out adhesive installation process</a:t>
            </a:r>
          </a:p>
          <a:p>
            <a:r>
              <a:rPr lang="en-US" sz="2800" dirty="0"/>
              <a:t>Painter’s tape before and after POE and around corners can be helpful to speed installation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852DF9-0196-4097-B05B-AFF529074DBD}"/>
              </a:ext>
            </a:extLst>
          </p:cNvPr>
          <p:cNvCxnSpPr>
            <a:cxnSpLocks/>
          </p:cNvCxnSpPr>
          <p:nvPr/>
        </p:nvCxnSpPr>
        <p:spPr>
          <a:xfrm>
            <a:off x="6502854" y="3949701"/>
            <a:ext cx="5219246" cy="4952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565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8494733-D7F6-7D91-F091-3E53DE128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Adhesive process – pictures not from the trial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C38F5-9730-464F-8A14-6777FF1C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B49A2D4-08DD-46EF-B893-0626303F0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380" y="1389873"/>
            <a:ext cx="59372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EA0D872D-B6C2-40FD-8356-30B1F8E1D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131" y="4155264"/>
            <a:ext cx="41132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AC3960-D336-4013-9B88-2C731893D308}"/>
              </a:ext>
            </a:extLst>
          </p:cNvPr>
          <p:cNvSpPr txBox="1"/>
          <p:nvPr/>
        </p:nvSpPr>
        <p:spPr>
          <a:xfrm>
            <a:off x="370917" y="1458344"/>
            <a:ext cx="7330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Apply very thin adhesive bead…thinner  is better!!</a:t>
            </a:r>
          </a:p>
          <a:p>
            <a:endParaRPr lang="en-US" sz="2400" dirty="0"/>
          </a:p>
          <a:p>
            <a:r>
              <a:rPr lang="en-US" sz="2400" dirty="0"/>
              <a:t>Apply long stretch to allow it to turn tacky (&lt;10-15 minutes, typical)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36631-0F86-4082-BE42-8ABA5DDF2AA4}"/>
              </a:ext>
            </a:extLst>
          </p:cNvPr>
          <p:cNvSpPr txBox="1"/>
          <p:nvPr/>
        </p:nvSpPr>
        <p:spPr>
          <a:xfrm>
            <a:off x="370917" y="4835850"/>
            <a:ext cx="42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Press cord into adhesive with finger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6D9F9-3FC2-4DCE-A9F0-7DBC7CE9C4C2}"/>
              </a:ext>
            </a:extLst>
          </p:cNvPr>
          <p:cNvSpPr txBox="1"/>
          <p:nvPr/>
        </p:nvSpPr>
        <p:spPr>
          <a:xfrm>
            <a:off x="10189547" y="4413292"/>
            <a:ext cx="3314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Keep a wet rag handy to remove excess!</a:t>
            </a:r>
          </a:p>
        </p:txBody>
      </p:sp>
    </p:spTree>
    <p:extLst>
      <p:ext uri="{BB962C8B-B14F-4D97-AF65-F5344CB8AC3E}">
        <p14:creationId xmlns:p14="http://schemas.microsoft.com/office/powerpoint/2010/main" val="702997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C9F9F16-589E-043C-F982-680103D65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Adhesive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63FC1-1B3F-4B54-961C-2BEA155E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D20A41-3EEC-4831-86ED-677B3C45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969" y="1121468"/>
            <a:ext cx="6686700" cy="499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B502B-F4D5-4489-98F0-D107DF4DBB4C}"/>
              </a:ext>
            </a:extLst>
          </p:cNvPr>
          <p:cNvSpPr txBox="1"/>
          <p:nvPr/>
        </p:nvSpPr>
        <p:spPr>
          <a:xfrm>
            <a:off x="1573731" y="1732968"/>
            <a:ext cx="427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Thinner bead is better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8D4455-7AEE-42FC-9377-5B19A586098F}"/>
              </a:ext>
            </a:extLst>
          </p:cNvPr>
          <p:cNvSpPr txBox="1"/>
          <p:nvPr/>
        </p:nvSpPr>
        <p:spPr>
          <a:xfrm>
            <a:off x="1170959" y="2632573"/>
            <a:ext cx="482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Expect 65-100’ (20-30 m) per tube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01265-B69D-461A-AA62-150B2AD6E405}"/>
              </a:ext>
            </a:extLst>
          </p:cNvPr>
          <p:cNvSpPr txBox="1"/>
          <p:nvPr/>
        </p:nvSpPr>
        <p:spPr>
          <a:xfrm>
            <a:off x="1617956" y="4556132"/>
            <a:ext cx="427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OFS testing shows approximately 100’ (30m)/tube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EBC85-479F-48B6-B2F8-BFB5FF83B1F6}"/>
              </a:ext>
            </a:extLst>
          </p:cNvPr>
          <p:cNvSpPr txBox="1"/>
          <p:nvPr/>
        </p:nvSpPr>
        <p:spPr>
          <a:xfrm>
            <a:off x="1192731" y="3444129"/>
            <a:ext cx="4825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Installers typically use less as experience grows</a:t>
            </a:r>
          </a:p>
        </p:txBody>
      </p:sp>
    </p:spTree>
    <p:extLst>
      <p:ext uri="{BB962C8B-B14F-4D97-AF65-F5344CB8AC3E}">
        <p14:creationId xmlns:p14="http://schemas.microsoft.com/office/powerpoint/2010/main" val="1693198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863D9E4-9BA6-7944-76A1-36B42ADB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Adhesive and loops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5FE81-28A3-4079-986F-D0DDBFD6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015AE4-2B4B-4BD5-AA50-C00FEE2EB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0575" y="4522358"/>
            <a:ext cx="3434959" cy="147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6EEEDC-1422-4814-B935-B391892E4E4E}"/>
              </a:ext>
            </a:extLst>
          </p:cNvPr>
          <p:cNvSpPr txBox="1"/>
          <p:nvPr/>
        </p:nvSpPr>
        <p:spPr>
          <a:xfrm>
            <a:off x="8866585" y="6015706"/>
            <a:ext cx="50352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Finished module with 3 wraps of cord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9AFEB5C-9FEE-45C5-82E5-074DABC8B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3916" y="360521"/>
            <a:ext cx="4188278" cy="318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499E94-BB01-47D5-B5DF-672A7149F310}"/>
              </a:ext>
            </a:extLst>
          </p:cNvPr>
          <p:cNvSpPr txBox="1"/>
          <p:nvPr/>
        </p:nvSpPr>
        <p:spPr>
          <a:xfrm>
            <a:off x="8866585" y="3592896"/>
            <a:ext cx="5306615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Keep cordage slack enough to pull back and make 3 wraps inside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715DD-1406-44A7-A341-1E0F494B94B9}"/>
              </a:ext>
            </a:extLst>
          </p:cNvPr>
          <p:cNvSpPr txBox="1"/>
          <p:nvPr/>
        </p:nvSpPr>
        <p:spPr>
          <a:xfrm>
            <a:off x="4800600" y="3089730"/>
            <a:ext cx="2581977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Adding adhesive and loops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873CD-F164-4D61-BBCB-689398FF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34499" y="2656225"/>
            <a:ext cx="4590331" cy="24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70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BD72540-C57F-7304-2E54-C13107CB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a customer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495C1B-D24B-45F1-95EA-EE51F984C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Picture 2" descr="IMG3">
            <a:extLst>
              <a:ext uri="{FF2B5EF4-FFF2-40B4-BE49-F238E27FC236}">
                <a16:creationId xmlns:a16="http://schemas.microsoft.com/office/drawing/2014/main" id="{74909020-D356-4B6A-96C7-5F2874CB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8802" y="1221342"/>
            <a:ext cx="4095347" cy="480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1">
            <a:extLst>
              <a:ext uri="{FF2B5EF4-FFF2-40B4-BE49-F238E27FC236}">
                <a16:creationId xmlns:a16="http://schemas.microsoft.com/office/drawing/2014/main" id="{51CEB26A-D56C-4252-A563-9C40D368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51" y="1923861"/>
            <a:ext cx="4384990" cy="26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E48E3C-A846-428C-B71C-DB5A1CDED9B0}"/>
              </a:ext>
            </a:extLst>
          </p:cNvPr>
          <p:cNvSpPr/>
          <p:nvPr/>
        </p:nvSpPr>
        <p:spPr>
          <a:xfrm>
            <a:off x="2119795" y="3319247"/>
            <a:ext cx="544286" cy="576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1315F-67B8-417C-AFB9-14D57AECD4B9}"/>
              </a:ext>
            </a:extLst>
          </p:cNvPr>
          <p:cNvSpPr txBox="1"/>
          <p:nvPr/>
        </p:nvSpPr>
        <p:spPr>
          <a:xfrm>
            <a:off x="436251" y="4936842"/>
            <a:ext cx="43325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Make a mark on all wraps at the bottom of the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6A6D2-2F12-46B2-B9DF-B54683991D92}"/>
              </a:ext>
            </a:extLst>
          </p:cNvPr>
          <p:cNvSpPr txBox="1"/>
          <p:nvPr/>
        </p:nvSpPr>
        <p:spPr>
          <a:xfrm>
            <a:off x="6443057" y="5606294"/>
            <a:ext cx="1930921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Remove cord from module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27E4819-88A0-48D9-872F-1827F135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06433" y="2101643"/>
            <a:ext cx="4078459" cy="286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3D2049-5BD6-4369-8C82-A595AD47F10F}"/>
              </a:ext>
            </a:extLst>
          </p:cNvPr>
          <p:cNvSpPr txBox="1"/>
          <p:nvPr/>
        </p:nvSpPr>
        <p:spPr>
          <a:xfrm>
            <a:off x="9985365" y="1923861"/>
            <a:ext cx="135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Slit 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FE690D-D1AB-45F7-8B63-C863DC65E3E2}"/>
              </a:ext>
            </a:extLst>
          </p:cNvPr>
          <p:cNvCxnSpPr/>
          <p:nvPr/>
        </p:nvCxnSpPr>
        <p:spPr>
          <a:xfrm flipH="1">
            <a:off x="10778278" y="1464964"/>
            <a:ext cx="54428" cy="37011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E09CC1-4924-4273-96DD-BDADEBE93E75}"/>
              </a:ext>
            </a:extLst>
          </p:cNvPr>
          <p:cNvCxnSpPr/>
          <p:nvPr/>
        </p:nvCxnSpPr>
        <p:spPr>
          <a:xfrm>
            <a:off x="12288150" y="1984057"/>
            <a:ext cx="296665" cy="37011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9161152-1B0A-41BD-A183-F262C6CBD24B}"/>
              </a:ext>
            </a:extLst>
          </p:cNvPr>
          <p:cNvSpPr txBox="1"/>
          <p:nvPr/>
        </p:nvSpPr>
        <p:spPr>
          <a:xfrm>
            <a:off x="12096702" y="1554529"/>
            <a:ext cx="135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Slit here</a:t>
            </a:r>
          </a:p>
        </p:txBody>
      </p:sp>
    </p:spTree>
    <p:extLst>
      <p:ext uri="{BB962C8B-B14F-4D97-AF65-F5344CB8AC3E}">
        <p14:creationId xmlns:p14="http://schemas.microsoft.com/office/powerpoint/2010/main" val="803294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A525C4B-D114-384F-6346-3854D7213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Slit cord at marked locations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7CAC57-A780-4DBE-B7DC-8EFCEB42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Picture 2" descr="4)">
            <a:extLst>
              <a:ext uri="{FF2B5EF4-FFF2-40B4-BE49-F238E27FC236}">
                <a16:creationId xmlns:a16="http://schemas.microsoft.com/office/drawing/2014/main" id="{66C2D5A8-D490-486A-AB2D-6AEC7EE3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644" y="1525873"/>
            <a:ext cx="2235201" cy="300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FD5D5-7F2D-4783-8223-71538657D367}"/>
              </a:ext>
            </a:extLst>
          </p:cNvPr>
          <p:cNvSpPr txBox="1"/>
          <p:nvPr/>
        </p:nvSpPr>
        <p:spPr>
          <a:xfrm>
            <a:off x="163629" y="4948541"/>
            <a:ext cx="3397718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Slit cord with </a:t>
            </a:r>
            <a:r>
              <a:rPr lang="en-US" dirty="0" err="1"/>
              <a:t>Jonard</a:t>
            </a:r>
            <a:r>
              <a:rPr lang="en-US" dirty="0"/>
              <a:t> tool at two outside marks (1/2-1” (12-25 mm) working inward </a:t>
            </a:r>
          </a:p>
        </p:txBody>
      </p:sp>
      <p:pic>
        <p:nvPicPr>
          <p:cNvPr id="6" name="Picture 5" descr="IMG_7">
            <a:extLst>
              <a:ext uri="{FF2B5EF4-FFF2-40B4-BE49-F238E27FC236}">
                <a16:creationId xmlns:a16="http://schemas.microsoft.com/office/drawing/2014/main" id="{6AA0988D-A14F-440F-AAE6-FC5C3519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5424" y="1077711"/>
            <a:ext cx="3398586" cy="450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6F3FA5-83B0-4508-BDE2-4428AAA1C619}"/>
              </a:ext>
            </a:extLst>
          </p:cNvPr>
          <p:cNvSpPr txBox="1"/>
          <p:nvPr/>
        </p:nvSpPr>
        <p:spPr>
          <a:xfrm>
            <a:off x="8173820" y="2398747"/>
            <a:ext cx="273160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Cut fiber at slit farthest from FDH</a:t>
            </a:r>
          </a:p>
          <a:p>
            <a:endParaRPr lang="en-US" dirty="0"/>
          </a:p>
          <a:p>
            <a:r>
              <a:rPr lang="en-US" dirty="0"/>
              <a:t>Pull back fiber from other slit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8281DE3-DF40-4144-9F03-A4F238169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075696" y="1545717"/>
            <a:ext cx="4054044" cy="381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400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1AC3E1-D31B-9D2C-50B5-C13E0CAF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connector, mark ID, groom, close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53084-C7AB-4C10-B5A8-58DD0641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9E17D4-B745-44EA-BC0D-42BD1D46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558478" y="2691707"/>
            <a:ext cx="4468956" cy="284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0461DF0-ABD7-4B1D-9AA5-8BFE8AF8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070674" y="1490773"/>
            <a:ext cx="3541548" cy="432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25A8435-D929-42E9-BAC5-2B5D7649D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51707" y="2869604"/>
            <a:ext cx="4526204" cy="238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D2A3BDE-99FE-4007-AE45-6E2BDAEB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090377" y="2116036"/>
            <a:ext cx="3622077" cy="299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294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Fusion splice-on connector process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26413" y="1143000"/>
            <a:ext cx="6503987" cy="4878388"/>
          </a:xfrm>
        </p:spPr>
      </p:pic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0" y="1552575"/>
            <a:ext cx="8839200" cy="23002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4 loops used inside Point of Entry module</a:t>
            </a:r>
          </a:p>
          <a:p>
            <a:pPr lvl="1"/>
            <a:r>
              <a:rPr lang="en-US" dirty="0"/>
              <a:t>Enabled enough length to splice on top of ladder</a:t>
            </a:r>
          </a:p>
          <a:p>
            <a:r>
              <a:rPr lang="en-US" dirty="0"/>
              <a:t>After connector added, groom cord</a:t>
            </a:r>
          </a:p>
          <a:p>
            <a:r>
              <a:rPr lang="en-US" dirty="0"/>
              <a:t>Add fiber and connector last 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037" y="3582193"/>
            <a:ext cx="5157163" cy="386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The finished hallway – where’s the fiber?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2109788"/>
            <a:ext cx="5757863" cy="431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884" y="566912"/>
            <a:ext cx="7676272" cy="575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2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Industry Stewards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F277EE-C391-42FD-837C-E1F853B09EC6}"/>
              </a:ext>
            </a:extLst>
          </p:cNvPr>
          <p:cNvGrpSpPr/>
          <p:nvPr/>
        </p:nvGrpSpPr>
        <p:grpSpPr>
          <a:xfrm>
            <a:off x="1260070" y="1931858"/>
            <a:ext cx="11918719" cy="5554792"/>
            <a:chOff x="277091" y="1804147"/>
            <a:chExt cx="8589818" cy="40005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E2F3AF-D4E2-40FF-9F7E-371ADB55F2DB}"/>
                </a:ext>
              </a:extLst>
            </p:cNvPr>
            <p:cNvSpPr txBox="1"/>
            <p:nvPr/>
          </p:nvSpPr>
          <p:spPr>
            <a:xfrm>
              <a:off x="709224" y="2091878"/>
              <a:ext cx="7725553" cy="990635"/>
            </a:xfrm>
            <a:prstGeom prst="rect">
              <a:avLst/>
            </a:prstGeom>
            <a:noFill/>
          </p:spPr>
          <p:txBody>
            <a:bodyPr wrap="square" lIns="82058" tIns="41029" rIns="82058" bIns="41029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5"/>
                  </a:solidFill>
                </a:rPr>
                <a:t>OFS takes seriously its leadership role as a steward</a:t>
              </a:r>
              <a:br>
                <a:rPr lang="en-US" sz="2800" dirty="0">
                  <a:solidFill>
                    <a:schemeClr val="accent5"/>
                  </a:solidFill>
                </a:rPr>
              </a:br>
              <a:r>
                <a:rPr lang="en-US" sz="2800" dirty="0">
                  <a:solidFill>
                    <a:schemeClr val="accent5"/>
                  </a:solidFill>
                </a:rPr>
                <a:t>for industry change, viability, and innovation.</a:t>
              </a:r>
            </a:p>
            <a:p>
              <a:pPr algn="ctr"/>
              <a:r>
                <a:rPr lang="en-US" sz="2800" dirty="0">
                  <a:solidFill>
                    <a:schemeClr val="accent5"/>
                  </a:solidFill>
                </a:rPr>
                <a:t>Our professional memberships show the breadth of this commitment:</a:t>
              </a:r>
            </a:p>
          </p:txBody>
        </p:sp>
        <p:pic>
          <p:nvPicPr>
            <p:cNvPr id="9" name="Picture 8" descr="membership_logos.png">
              <a:extLst>
                <a:ext uri="{FF2B5EF4-FFF2-40B4-BE49-F238E27FC236}">
                  <a16:creationId xmlns:a16="http://schemas.microsoft.com/office/drawing/2014/main" id="{2D73AEEB-2FF6-427B-BDBE-84CBBF50D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24" y="3597088"/>
              <a:ext cx="7725553" cy="1850377"/>
            </a:xfrm>
            <a:prstGeom prst="rect">
              <a:avLst/>
            </a:prstGeom>
          </p:spPr>
        </p:pic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3971F3E8-28B4-491E-B972-288E9BCEE5A1}"/>
                </a:ext>
              </a:extLst>
            </p:cNvPr>
            <p:cNvSpPr/>
            <p:nvPr/>
          </p:nvSpPr>
          <p:spPr>
            <a:xfrm>
              <a:off x="277091" y="1804147"/>
              <a:ext cx="8589818" cy="400050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8" tIns="41029" rIns="82058" bIns="41029"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FF1BA7-4CFB-40FA-9B28-D4ED4DACD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434" y="4759354"/>
              <a:ext cx="1073150" cy="642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022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Additional pictures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738"/>
            <a:ext cx="4148138" cy="310991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96200" y="866775"/>
            <a:ext cx="6934200" cy="52006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99" y="4381373"/>
            <a:ext cx="4118852" cy="30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52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86" y="1512327"/>
            <a:ext cx="5732914" cy="425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1889" y="1512326"/>
            <a:ext cx="7764625" cy="425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F55C6D-3EC4-0C4C-1D89-ECBC03BF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99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FC1A-59A4-6C19-F1ED-9B375744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pictures from properties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33563"/>
            <a:ext cx="7167563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668" y="1833930"/>
            <a:ext cx="5618083" cy="421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752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575116"/>
            <a:ext cx="6824728" cy="507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9925"/>
            <a:ext cx="6411913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904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7948" y="1325884"/>
            <a:ext cx="7036809" cy="522966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1325"/>
            <a:ext cx="5932488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310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InvisiLight Facade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549400"/>
            <a:ext cx="6361113" cy="5062538"/>
          </a:xfrm>
        </p:spPr>
        <p:txBody>
          <a:bodyPr>
            <a:noAutofit/>
          </a:bodyPr>
          <a:lstStyle/>
          <a:p>
            <a:r>
              <a:rPr lang="en-US" sz="2800" dirty="0"/>
              <a:t>What is it? </a:t>
            </a:r>
          </a:p>
          <a:p>
            <a:pPr lvl="1"/>
            <a:r>
              <a:rPr lang="en-US" sz="2400" dirty="0"/>
              <a:t>Cord and installation system for vertical or horizontal outdoor deployments</a:t>
            </a:r>
          </a:p>
          <a:p>
            <a:pPr lvl="2"/>
            <a:r>
              <a:rPr lang="en-US" sz="1800" dirty="0"/>
              <a:t>12 fibers  - 3.0 mm</a:t>
            </a:r>
          </a:p>
          <a:p>
            <a:pPr lvl="2"/>
            <a:r>
              <a:rPr lang="en-US" sz="1800" dirty="0"/>
              <a:t>24 fibers – 3.8 mm</a:t>
            </a:r>
          </a:p>
          <a:p>
            <a:pPr lvl="1"/>
            <a:r>
              <a:rPr lang="en-US" sz="2400" dirty="0"/>
              <a:t>Ultra bend-insensitive optical fiber for very tight indoor bends</a:t>
            </a:r>
          </a:p>
          <a:p>
            <a:pPr lvl="2"/>
            <a:r>
              <a:rPr lang="en-US" sz="1800" dirty="0"/>
              <a:t>Meets Telcordia GR-326 and GR-1435 standards</a:t>
            </a:r>
          </a:p>
          <a:p>
            <a:pPr lvl="1"/>
            <a:r>
              <a:rPr lang="en-US" sz="2400" dirty="0"/>
              <a:t>Materials compliant with flammability/smoke regulations</a:t>
            </a:r>
          </a:p>
          <a:p>
            <a:pPr lvl="2"/>
            <a:r>
              <a:rPr lang="en-US" sz="1800" dirty="0"/>
              <a:t>UL Riser/FT-4 rating</a:t>
            </a:r>
          </a:p>
          <a:p>
            <a:endParaRPr lang="en-US" sz="28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28800" y="2537896"/>
            <a:ext cx="5754782" cy="4224859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500"/>
              </a:spcAft>
              <a:buSzPct val="80000"/>
              <a:buFont typeface="Arial"/>
              <a:buChar char="•"/>
              <a:defRPr sz="20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300"/>
              </a:spcAft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584" y="1149213"/>
            <a:ext cx="8212041" cy="45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657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System components – InvisiLight Facade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137" y="1223873"/>
            <a:ext cx="2757023" cy="253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367" y="4843675"/>
            <a:ext cx="2673227" cy="1773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82" y="4843676"/>
            <a:ext cx="2673226" cy="1773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985" y="4789308"/>
            <a:ext cx="1960391" cy="1881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5084" y="6671285"/>
            <a:ext cx="1041651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/>
              <a:t>Fasten with “Shark’s Tooth” cable clip model BT187SK100 or similar.  (Not purchased from OFS).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867" y="4843674"/>
            <a:ext cx="2673227" cy="1773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3985" y="3645580"/>
            <a:ext cx="3212416" cy="985828"/>
          </a:xfrm>
          <a:prstGeom prst="rect">
            <a:avLst/>
          </a:prstGeom>
          <a:solidFill>
            <a:schemeClr val="bg1"/>
          </a:solidFill>
        </p:spPr>
        <p:txBody>
          <a:bodyPr wrap="square" lIns="98470" tIns="49235" rIns="98470" bIns="49235" rtlCol="0">
            <a:spAutoFit/>
          </a:bodyPr>
          <a:lstStyle/>
          <a:p>
            <a:r>
              <a:rPr lang="en-US" sz="1920" dirty="0"/>
              <a:t>Bare or </a:t>
            </a:r>
            <a:r>
              <a:rPr lang="en-US" sz="1920" dirty="0" err="1"/>
              <a:t>Preconnectorized</a:t>
            </a:r>
            <a:r>
              <a:rPr lang="en-US" sz="1920" dirty="0"/>
              <a:t> Indoor/Outdoor Multifiber Cord – 12F, 24F</a:t>
            </a:r>
          </a:p>
        </p:txBody>
      </p:sp>
      <p:pic>
        <p:nvPicPr>
          <p:cNvPr id="10" name="Picture 3" descr="IMG_086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098" y="1414182"/>
            <a:ext cx="2309044" cy="210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50007" y="3763236"/>
            <a:ext cx="5770086" cy="394897"/>
          </a:xfrm>
          <a:prstGeom prst="rect">
            <a:avLst/>
          </a:prstGeom>
          <a:solidFill>
            <a:schemeClr val="bg1"/>
          </a:solidFill>
        </p:spPr>
        <p:txBody>
          <a:bodyPr wrap="square" lIns="98470" tIns="49235" rIns="98470" bIns="49235" rtlCol="0">
            <a:spAutoFit/>
          </a:bodyPr>
          <a:lstStyle/>
          <a:p>
            <a:r>
              <a:rPr lang="en-US" sz="1920" dirty="0"/>
              <a:t>Point of entry modules with connector adapter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2531" y="1620868"/>
            <a:ext cx="344043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542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Sample pictures, InvisiLight Facade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0" y="2062163"/>
            <a:ext cx="6196013" cy="464661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25" y="1287463"/>
            <a:ext cx="7458075" cy="5592762"/>
          </a:xfrm>
        </p:spPr>
      </p:pic>
    </p:spTree>
    <p:extLst>
      <p:ext uri="{BB962C8B-B14F-4D97-AF65-F5344CB8AC3E}">
        <p14:creationId xmlns:p14="http://schemas.microsoft.com/office/powerpoint/2010/main" val="3422931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786514-D538-41C3-B5D4-74AE8500C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7" y="1616962"/>
            <a:ext cx="6726321" cy="4995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12797-48A7-385B-9871-ABE902EF00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50" y="1667443"/>
            <a:ext cx="6558644" cy="49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889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9B4351-882C-4934-8125-7D858CEEE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81" y="1440182"/>
            <a:ext cx="6096186" cy="5421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B184F9-B06D-406B-9B6E-C44BD4311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091619"/>
            <a:ext cx="7002094" cy="437758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D92F16-0644-45F6-98B2-FBF9CDBD911B}"/>
              </a:ext>
            </a:extLst>
          </p:cNvPr>
          <p:cNvCxnSpPr/>
          <p:nvPr/>
        </p:nvCxnSpPr>
        <p:spPr>
          <a:xfrm>
            <a:off x="7166611" y="1234440"/>
            <a:ext cx="673227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DE57E0F-F9C7-4D7F-83DB-A0E00EDD3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0" y="763864"/>
            <a:ext cx="689885" cy="94115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75A125-FF3A-4E11-AF4E-D729A514CBBA}"/>
              </a:ext>
            </a:extLst>
          </p:cNvPr>
          <p:cNvCxnSpPr>
            <a:cxnSpLocks/>
          </p:cNvCxnSpPr>
          <p:nvPr/>
        </p:nvCxnSpPr>
        <p:spPr>
          <a:xfrm flipV="1">
            <a:off x="10532744" y="1440182"/>
            <a:ext cx="405766" cy="5925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C4B90-41AF-4D32-931A-97B301D09EFD}"/>
              </a:ext>
            </a:extLst>
          </p:cNvPr>
          <p:cNvCxnSpPr>
            <a:cxnSpLocks/>
          </p:cNvCxnSpPr>
          <p:nvPr/>
        </p:nvCxnSpPr>
        <p:spPr>
          <a:xfrm flipV="1">
            <a:off x="10412730" y="1440182"/>
            <a:ext cx="525780" cy="12161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7DD4EC-3747-40CB-9FB0-5059D8B72020}"/>
              </a:ext>
            </a:extLst>
          </p:cNvPr>
          <p:cNvCxnSpPr>
            <a:cxnSpLocks/>
          </p:cNvCxnSpPr>
          <p:nvPr/>
        </p:nvCxnSpPr>
        <p:spPr>
          <a:xfrm flipV="1">
            <a:off x="10532744" y="1440182"/>
            <a:ext cx="405766" cy="18402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D104BE9-C29B-4A10-AB0A-350588231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693" y="5706153"/>
            <a:ext cx="1112569" cy="1619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626BB1-96D3-40AB-91F2-0FBFE3614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976" y="5706153"/>
            <a:ext cx="1056587" cy="17298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A769F6E-31F6-43E8-9BE4-0A18B37B606F}"/>
              </a:ext>
            </a:extLst>
          </p:cNvPr>
          <p:cNvSpPr txBox="1"/>
          <p:nvPr/>
        </p:nvSpPr>
        <p:spPr>
          <a:xfrm>
            <a:off x="11674115" y="577010"/>
            <a:ext cx="2309094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4 fiber SlimBox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C83EE5-4DC2-4889-9824-B9521A2B97BA}"/>
              </a:ext>
            </a:extLst>
          </p:cNvPr>
          <p:cNvSpPr txBox="1"/>
          <p:nvPr/>
        </p:nvSpPr>
        <p:spPr>
          <a:xfrm>
            <a:off x="7272548" y="467571"/>
            <a:ext cx="3504357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InvisiLight Façade Cord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803A64-1596-4A82-A713-5C728A442A51}"/>
              </a:ext>
            </a:extLst>
          </p:cNvPr>
          <p:cNvSpPr txBox="1"/>
          <p:nvPr/>
        </p:nvSpPr>
        <p:spPr>
          <a:xfrm>
            <a:off x="10735627" y="2257166"/>
            <a:ext cx="3100336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>
                <a:solidFill>
                  <a:schemeClr val="bg1"/>
                </a:solidFill>
              </a:rPr>
              <a:t>EZ Bend to each unit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28264F-DBD1-4982-ABA0-AD513C0AE0B4}"/>
              </a:ext>
            </a:extLst>
          </p:cNvPr>
          <p:cNvSpPr txBox="1"/>
          <p:nvPr/>
        </p:nvSpPr>
        <p:spPr>
          <a:xfrm>
            <a:off x="9485563" y="5706153"/>
            <a:ext cx="3953133" cy="1289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In unit to ONT</a:t>
            </a:r>
          </a:p>
          <a:p>
            <a:r>
              <a:rPr lang="en-US" sz="2592" dirty="0"/>
              <a:t>Field installable connector </a:t>
            </a:r>
          </a:p>
          <a:p>
            <a:r>
              <a:rPr lang="en-US" sz="2592" dirty="0"/>
              <a:t>Wall plate (optional)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F5CB141-0217-4D5C-BE9B-CC8A50605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8609" y="5891995"/>
            <a:ext cx="892203" cy="9698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E73953-2732-29B1-88D0-14EB6057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76665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D536-7D5B-8657-A04C-B5C1B25E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MDUs first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5B4A2-A25D-BD7C-96B5-C03A3298928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147888"/>
            <a:ext cx="8523288" cy="3255962"/>
          </a:xfrm>
        </p:spPr>
        <p:txBody>
          <a:bodyPr/>
          <a:lstStyle/>
          <a:p>
            <a:r>
              <a:rPr lang="en-US" dirty="0"/>
              <a:t>Faster to install</a:t>
            </a:r>
          </a:p>
          <a:p>
            <a:r>
              <a:rPr lang="en-US" dirty="0"/>
              <a:t>Less expensive</a:t>
            </a:r>
          </a:p>
          <a:p>
            <a:r>
              <a:rPr lang="en-US" dirty="0"/>
              <a:t>Typically shorter lead times</a:t>
            </a:r>
          </a:p>
          <a:p>
            <a:r>
              <a:rPr lang="en-US" dirty="0"/>
              <a:t>Newer technology</a:t>
            </a:r>
          </a:p>
          <a:p>
            <a:r>
              <a:rPr lang="en-US" dirty="0"/>
              <a:t>More viable regulatory environment</a:t>
            </a:r>
          </a:p>
        </p:txBody>
      </p:sp>
    </p:spTree>
    <p:extLst>
      <p:ext uri="{BB962C8B-B14F-4D97-AF65-F5344CB8AC3E}">
        <p14:creationId xmlns:p14="http://schemas.microsoft.com/office/powerpoint/2010/main" val="2922899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6FF1-6AAC-4E5A-B851-BE0D72FE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+mn-lt"/>
              </a:rPr>
              <a:t>InvisiLight</a:t>
            </a:r>
            <a:r>
              <a:rPr lang="en-US" sz="2800" dirty="0">
                <a:latin typeface="+mn-lt"/>
              </a:rPr>
              <a:t>® Façade 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DFAB05-3919-49F7-9DE2-E7A23299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107668E-1390-4C4A-9504-B569B8857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484" y="18974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9CE9BB8-FAE1-4CB8-982A-742BF828F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484" y="326114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9B5A631-DB4F-4CBB-B07D-4937B90B8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484" y="462480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5AC49EC-5ED8-4557-A153-BE6DE27E3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484" y="601863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C91585-A33D-4293-818C-D54F47A590EA}"/>
              </a:ext>
            </a:extLst>
          </p:cNvPr>
          <p:cNvSpPr txBox="1"/>
          <p:nvPr/>
        </p:nvSpPr>
        <p:spPr>
          <a:xfrm>
            <a:off x="3990771" y="1255456"/>
            <a:ext cx="384874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InvisiLight</a:t>
            </a:r>
            <a:r>
              <a:rPr lang="en-US" b="1" dirty="0"/>
              <a:t>® Façade Installation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F520D9F-B2CA-4E0B-912A-0499A900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0833" y="1742061"/>
            <a:ext cx="3575913" cy="439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687A4EA-1D87-42BF-9A14-810DB17D4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8480" y="2431896"/>
            <a:ext cx="932444" cy="1968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84C92F-CDEE-4F03-B2FF-49099DF18742}"/>
              </a:ext>
            </a:extLst>
          </p:cNvPr>
          <p:cNvSpPr txBox="1"/>
          <p:nvPr/>
        </p:nvSpPr>
        <p:spPr>
          <a:xfrm>
            <a:off x="8650402" y="4599517"/>
            <a:ext cx="1764586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InvisiLight</a:t>
            </a:r>
            <a:r>
              <a:rPr lang="en-US" dirty="0"/>
              <a:t>®  </a:t>
            </a:r>
          </a:p>
          <a:p>
            <a:r>
              <a:rPr lang="en-US" dirty="0"/>
              <a:t>24 Fiber Cord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854CDD-C1CD-435C-AC2F-83FEBA8CF6EF}"/>
              </a:ext>
            </a:extLst>
          </p:cNvPr>
          <p:cNvCxnSpPr/>
          <p:nvPr/>
        </p:nvCxnSpPr>
        <p:spPr>
          <a:xfrm flipH="1" flipV="1">
            <a:off x="8650402" y="3940167"/>
            <a:ext cx="370034" cy="65935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B9AD74-65A5-48E1-94DB-7FC651EFD3BA}"/>
              </a:ext>
            </a:extLst>
          </p:cNvPr>
          <p:cNvCxnSpPr/>
          <p:nvPr/>
        </p:nvCxnSpPr>
        <p:spPr>
          <a:xfrm flipH="1">
            <a:off x="7868969" y="5191782"/>
            <a:ext cx="781433" cy="22293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316CE1D-34A4-416B-BA23-3B370E67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97" y="1644043"/>
            <a:ext cx="4903212" cy="286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BEC6B0-AADC-4456-854F-85E213F02073}"/>
              </a:ext>
            </a:extLst>
          </p:cNvPr>
          <p:cNvSpPr txBox="1"/>
          <p:nvPr/>
        </p:nvSpPr>
        <p:spPr>
          <a:xfrm>
            <a:off x="684096" y="4455607"/>
            <a:ext cx="2152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Rejected by MDU Property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6CCE5B-AEEF-4BAE-95DE-05F711ACEF61}"/>
              </a:ext>
            </a:extLst>
          </p:cNvPr>
          <p:cNvSpPr txBox="1"/>
          <p:nvPr/>
        </p:nvSpPr>
        <p:spPr>
          <a:xfrm>
            <a:off x="3272508" y="4448971"/>
            <a:ext cx="2314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</a:rPr>
              <a:t>Accepted by MDU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66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</a:rPr>
              <a:t>$10 - $20 saving per apartment vs. </a:t>
            </a:r>
            <a:r>
              <a:rPr lang="en-US" sz="1600" b="1" dirty="0" err="1">
                <a:solidFill>
                  <a:srgbClr val="006600"/>
                </a:solidFill>
              </a:rPr>
              <a:t>molding+cords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4A3441-B4ED-453B-97DB-37D16835D673}"/>
              </a:ext>
            </a:extLst>
          </p:cNvPr>
          <p:cNvSpPr txBox="1"/>
          <p:nvPr/>
        </p:nvSpPr>
        <p:spPr>
          <a:xfrm>
            <a:off x="10783860" y="2721325"/>
            <a:ext cx="3364919" cy="1239875"/>
          </a:xfrm>
          <a:prstGeom prst="rect">
            <a:avLst/>
          </a:prstGeom>
          <a:noFill/>
        </p:spPr>
        <p:txBody>
          <a:bodyPr wrap="square" lIns="130606" tIns="65302" rIns="130606" bIns="65302" rtlCol="0">
            <a:spAutoFit/>
          </a:bodyPr>
          <a:lstStyle/>
          <a:p>
            <a:pPr algn="ctr"/>
            <a:r>
              <a:rPr lang="en-US" sz="1800" dirty="0" err="1"/>
              <a:t>InvisiLight</a:t>
            </a:r>
            <a:r>
              <a:rPr lang="en-US" sz="1800" dirty="0"/>
              <a:t>® Façade Bulk Cord, </a:t>
            </a:r>
          </a:p>
          <a:p>
            <a:pPr marL="342900" indent="-342900" algn="ctr">
              <a:buAutoNum type="arabicPlain" startAt="12"/>
            </a:pPr>
            <a:r>
              <a:rPr lang="en-US" sz="1800" dirty="0"/>
              <a:t>Fibers 3mm OD</a:t>
            </a:r>
          </a:p>
          <a:p>
            <a:pPr algn="ctr"/>
            <a:r>
              <a:rPr lang="en-US" sz="1800" dirty="0"/>
              <a:t>24 Fibers 3.8 mm OD</a:t>
            </a:r>
          </a:p>
          <a:p>
            <a:pPr algn="ctr"/>
            <a:r>
              <a:rPr lang="en-US" sz="1800" dirty="0"/>
              <a:t>Reel in Box (RIB)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0F9057E9-3D1C-4240-94C7-87F67686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7258" l="8565" r="90545">
                        <a14:foregroundMark x1="50056" y1="79509" x2="50056" y2="79509"/>
                        <a14:foregroundMark x1="56285" y1="82684" x2="56285" y2="82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4988" y="1176708"/>
            <a:ext cx="2849971" cy="164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2554A6-76F4-496C-9688-763005FAEC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6334" y="4147925"/>
            <a:ext cx="1738582" cy="1813792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36F46BF-ACFE-41CA-990D-4FDAA0D4A87B}"/>
              </a:ext>
            </a:extLst>
          </p:cNvPr>
          <p:cNvSpPr/>
          <p:nvPr/>
        </p:nvSpPr>
        <p:spPr>
          <a:xfrm>
            <a:off x="3070578" y="1255456"/>
            <a:ext cx="7514230" cy="57186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EC041C-C68B-4B03-9D54-37D5F4295EE2}"/>
              </a:ext>
            </a:extLst>
          </p:cNvPr>
          <p:cNvSpPr/>
          <p:nvPr/>
        </p:nvSpPr>
        <p:spPr>
          <a:xfrm>
            <a:off x="518749" y="1254110"/>
            <a:ext cx="2450228" cy="57186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70DA52-44CF-45E6-95C5-DC3C72A58FED}"/>
              </a:ext>
            </a:extLst>
          </p:cNvPr>
          <p:cNvSpPr txBox="1"/>
          <p:nvPr/>
        </p:nvSpPr>
        <p:spPr>
          <a:xfrm>
            <a:off x="714634" y="1247739"/>
            <a:ext cx="213904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Cords in Molding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CB3A3B-EC63-4CD1-8115-8E2578609160}"/>
              </a:ext>
            </a:extLst>
          </p:cNvPr>
          <p:cNvSpPr txBox="1"/>
          <p:nvPr/>
        </p:nvSpPr>
        <p:spPr>
          <a:xfrm>
            <a:off x="11025472" y="6099166"/>
            <a:ext cx="3373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Slimbox</a:t>
            </a:r>
            <a:r>
              <a:rPr lang="en-US" sz="1800" dirty="0"/>
              <a:t>® Enclosure on Façade or in attic</a:t>
            </a:r>
          </a:p>
        </p:txBody>
      </p:sp>
    </p:spTree>
    <p:extLst>
      <p:ext uri="{BB962C8B-B14F-4D97-AF65-F5344CB8AC3E}">
        <p14:creationId xmlns:p14="http://schemas.microsoft.com/office/powerpoint/2010/main" val="3934219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F5FB4-2968-43A8-8862-9CF12AE7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InvisiLight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Façade/Breezeway Applications</a:t>
            </a:r>
          </a:p>
        </p:txBody>
      </p:sp>
      <p:pic>
        <p:nvPicPr>
          <p:cNvPr id="10" name="Picture 9" descr="A close up of a white wall&#10;&#10;Description automatically generated">
            <a:extLst>
              <a:ext uri="{FF2B5EF4-FFF2-40B4-BE49-F238E27FC236}">
                <a16:creationId xmlns:a16="http://schemas.microsoft.com/office/drawing/2014/main" id="{34F58697-A8B5-4436-A7BB-C768C1F82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5102" y="1330176"/>
            <a:ext cx="4730496" cy="1499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FDA48B-0035-4B03-8926-32A22C540F22}"/>
              </a:ext>
            </a:extLst>
          </p:cNvPr>
          <p:cNvSpPr txBox="1"/>
          <p:nvPr/>
        </p:nvSpPr>
        <p:spPr>
          <a:xfrm>
            <a:off x="2048308" y="2829792"/>
            <a:ext cx="3955891" cy="491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92" dirty="0"/>
              <a:t>UV Resistant Compact POE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869E8E-A2AF-4F5E-A1BD-E851CC7F5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0966" y="1147524"/>
            <a:ext cx="1773278" cy="1578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E07094-B32A-4166-BDFB-0C345ABDEC68}"/>
              </a:ext>
            </a:extLst>
          </p:cNvPr>
          <p:cNvSpPr txBox="1"/>
          <p:nvPr/>
        </p:nvSpPr>
        <p:spPr>
          <a:xfrm>
            <a:off x="6963431" y="1566308"/>
            <a:ext cx="4730495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92" dirty="0"/>
              <a:t>12 and 24 Fiber Façade Cables</a:t>
            </a:r>
          </a:p>
          <a:p>
            <a:pPr algn="ctr"/>
            <a:r>
              <a:rPr lang="en-US" sz="2592" dirty="0"/>
              <a:t>with EZ-Bend</a:t>
            </a:r>
            <a:r>
              <a:rPr lang="en-US" sz="1920" baseline="30000" dirty="0"/>
              <a:t>®</a:t>
            </a:r>
            <a:r>
              <a:rPr lang="en-US" sz="2592" dirty="0"/>
              <a:t> Fiber</a:t>
            </a:r>
          </a:p>
        </p:txBody>
      </p:sp>
      <p:pic>
        <p:nvPicPr>
          <p:cNvPr id="4" name="Picture 3" descr="A picture containing table, window, computer, refrigerator&#10;&#10;Description automatically generated">
            <a:extLst>
              <a:ext uri="{FF2B5EF4-FFF2-40B4-BE49-F238E27FC236}">
                <a16:creationId xmlns:a16="http://schemas.microsoft.com/office/drawing/2014/main" id="{4978103F-9BA9-4F9E-8ADE-489C575E76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799" y="3387406"/>
            <a:ext cx="4926227" cy="3694670"/>
          </a:xfrm>
          <a:prstGeom prst="rect">
            <a:avLst/>
          </a:prstGeom>
        </p:spPr>
      </p:pic>
      <p:pic>
        <p:nvPicPr>
          <p:cNvPr id="7" name="Picture 6" descr="A close up of a door&#10;&#10;Description automatically generated">
            <a:extLst>
              <a:ext uri="{FF2B5EF4-FFF2-40B4-BE49-F238E27FC236}">
                <a16:creationId xmlns:a16="http://schemas.microsoft.com/office/drawing/2014/main" id="{1D6BB630-EA3E-491A-BD7B-25C3073A23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4560" y="3306837"/>
            <a:ext cx="4273561" cy="320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550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4F15E-10E0-B960-A259-5017CDFAF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buildings, 8 units/each, 4 units upstairs, 4 units downstairs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663C9A-5E5A-E324-E384-A61D08817374}"/>
              </a:ext>
            </a:extLst>
          </p:cNvPr>
          <p:cNvGrpSpPr/>
          <p:nvPr/>
        </p:nvGrpSpPr>
        <p:grpSpPr>
          <a:xfrm>
            <a:off x="595347" y="3943350"/>
            <a:ext cx="4262062" cy="3976514"/>
            <a:chOff x="6596438" y="1762255"/>
            <a:chExt cx="7115532" cy="59004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E87D2D-0960-0301-4EC8-0BA337B9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203987" y="1154706"/>
              <a:ext cx="5900434" cy="711553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1C3E6F-116E-DCB8-B204-6B6293A980D0}"/>
                </a:ext>
              </a:extLst>
            </p:cNvPr>
            <p:cNvSpPr/>
            <p:nvPr/>
          </p:nvSpPr>
          <p:spPr>
            <a:xfrm>
              <a:off x="10985560" y="3521504"/>
              <a:ext cx="1275906" cy="119096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A27EF00-994D-DCC4-0605-E1558375AC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6" y="1408862"/>
            <a:ext cx="11941153" cy="2362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82212-FF38-755C-B13F-6766808E10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273" y="4246238"/>
            <a:ext cx="4604263" cy="29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35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A3188-1C49-A4FD-3F1A-BC7863D2C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C1B28"/>
                </a:solidFill>
              </a:rPr>
              <a:t>Fiber layout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3E7EF116-E76D-065D-95E7-47A7FEE8F8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65300"/>
            <a:ext cx="3341688" cy="5221288"/>
          </a:xfrm>
        </p:spPr>
        <p:txBody>
          <a:bodyPr>
            <a:normAutofit/>
          </a:bodyPr>
          <a:lstStyle/>
          <a:p>
            <a:r>
              <a:rPr lang="en-US" sz="2400" dirty="0"/>
              <a:t>8 units per building, 12 fiber cord</a:t>
            </a:r>
          </a:p>
          <a:p>
            <a:r>
              <a:rPr lang="en-US" sz="2400" dirty="0"/>
              <a:t>Complicated layout</a:t>
            </a:r>
          </a:p>
          <a:p>
            <a:r>
              <a:rPr lang="en-US" sz="2400" dirty="0"/>
              <a:t>45 90 degree angles, splitter to ONT</a:t>
            </a:r>
          </a:p>
          <a:p>
            <a:r>
              <a:rPr lang="en-US" sz="2400" b="1" dirty="0"/>
              <a:t>0.5 dB total loss from splitter to ONT including 2 splices and 2 connection points  </a:t>
            </a:r>
          </a:p>
          <a:p>
            <a:r>
              <a:rPr lang="en-US" sz="2400" dirty="0"/>
              <a:t>Customer was very pleased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D6688-594F-60D5-7DAC-C7583AB72D66}"/>
              </a:ext>
            </a:extLst>
          </p:cNvPr>
          <p:cNvSpPr/>
          <p:nvPr/>
        </p:nvSpPr>
        <p:spPr>
          <a:xfrm>
            <a:off x="4593272" y="452944"/>
            <a:ext cx="9811724" cy="13779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B382D1-A6E4-2B06-A7CC-835FFF7CCC5C}"/>
              </a:ext>
            </a:extLst>
          </p:cNvPr>
          <p:cNvSpPr/>
          <p:nvPr/>
        </p:nvSpPr>
        <p:spPr>
          <a:xfrm>
            <a:off x="4593273" y="3859178"/>
            <a:ext cx="9811724" cy="13150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AD4B0-D12D-3BEC-EEB8-E5CE3D36E5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119" y="3859176"/>
            <a:ext cx="976934" cy="131505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DDD611-1AC9-B7B5-DAD3-E6F66620BBB8}"/>
              </a:ext>
            </a:extLst>
          </p:cNvPr>
          <p:cNvSpPr/>
          <p:nvPr/>
        </p:nvSpPr>
        <p:spPr>
          <a:xfrm>
            <a:off x="7026003" y="3859176"/>
            <a:ext cx="3827722" cy="1315051"/>
          </a:xfrm>
          <a:custGeom>
            <a:avLst/>
            <a:gdLst>
              <a:gd name="connsiteX0" fmla="*/ 0 w 3189768"/>
              <a:gd name="connsiteY0" fmla="*/ 956930 h 956930"/>
              <a:gd name="connsiteX1" fmla="*/ 21265 w 3189768"/>
              <a:gd name="connsiteY1" fmla="*/ 489098 h 956930"/>
              <a:gd name="connsiteX2" fmla="*/ 10633 w 3189768"/>
              <a:gd name="connsiteY2" fmla="*/ 0 h 956930"/>
              <a:gd name="connsiteX3" fmla="*/ 3189768 w 3189768"/>
              <a:gd name="connsiteY3" fmla="*/ 0 h 95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9768" h="956930">
                <a:moveTo>
                  <a:pt x="0" y="956930"/>
                </a:moveTo>
                <a:lnTo>
                  <a:pt x="21265" y="489098"/>
                </a:lnTo>
                <a:lnTo>
                  <a:pt x="10633" y="0"/>
                </a:lnTo>
                <a:lnTo>
                  <a:pt x="318976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AB51D-01C1-AD41-5663-72451A71451D}"/>
              </a:ext>
            </a:extLst>
          </p:cNvPr>
          <p:cNvSpPr/>
          <p:nvPr/>
        </p:nvSpPr>
        <p:spPr>
          <a:xfrm>
            <a:off x="4593272" y="5191239"/>
            <a:ext cx="9811724" cy="13779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65CF0-87A3-6FFA-FA67-3C16C86905E2}"/>
              </a:ext>
            </a:extLst>
          </p:cNvPr>
          <p:cNvSpPr txBox="1"/>
          <p:nvPr/>
        </p:nvSpPr>
        <p:spPr>
          <a:xfrm>
            <a:off x="6124360" y="918847"/>
            <a:ext cx="173797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Second floor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7EA1FD-57CF-8AC0-78ED-B79B67628231}"/>
              </a:ext>
            </a:extLst>
          </p:cNvPr>
          <p:cNvSpPr/>
          <p:nvPr/>
        </p:nvSpPr>
        <p:spPr>
          <a:xfrm>
            <a:off x="4584758" y="2013806"/>
            <a:ext cx="9811724" cy="13779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E23F5B-6721-DA01-3ECB-0F80F94790A7}"/>
              </a:ext>
            </a:extLst>
          </p:cNvPr>
          <p:cNvSpPr txBox="1"/>
          <p:nvPr/>
        </p:nvSpPr>
        <p:spPr>
          <a:xfrm>
            <a:off x="6193182" y="2481196"/>
            <a:ext cx="133882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First floor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B9827A-76CF-2A41-7A1F-619C401CA3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915" y="3876187"/>
            <a:ext cx="976934" cy="13150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DFE7F7-E8F3-4546-5626-1FD3FF019C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119" y="5222703"/>
            <a:ext cx="976934" cy="13150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51F18A-B421-6DCC-B90E-9E7614D04F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567" y="5220579"/>
            <a:ext cx="976934" cy="131505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6EF2FE9-E56B-E5E1-529A-38584186FE30}"/>
              </a:ext>
            </a:extLst>
          </p:cNvPr>
          <p:cNvGrpSpPr/>
          <p:nvPr/>
        </p:nvGrpSpPr>
        <p:grpSpPr>
          <a:xfrm>
            <a:off x="4593265" y="1071761"/>
            <a:ext cx="9837242" cy="5027075"/>
            <a:chOff x="3827721" y="903767"/>
            <a:chExt cx="8197702" cy="418922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B11655A-72F0-F120-678F-6873399F7567}"/>
                </a:ext>
              </a:extLst>
            </p:cNvPr>
            <p:cNvSpPr/>
            <p:nvPr/>
          </p:nvSpPr>
          <p:spPr>
            <a:xfrm>
              <a:off x="3848986" y="3211033"/>
              <a:ext cx="8176437" cy="1881963"/>
            </a:xfrm>
            <a:custGeom>
              <a:avLst/>
              <a:gdLst>
                <a:gd name="connsiteX0" fmla="*/ 0 w 8176437"/>
                <a:gd name="connsiteY0" fmla="*/ 1860698 h 1881963"/>
                <a:gd name="connsiteX1" fmla="*/ 967563 w 8176437"/>
                <a:gd name="connsiteY1" fmla="*/ 1860698 h 1881963"/>
                <a:gd name="connsiteX2" fmla="*/ 2052084 w 8176437"/>
                <a:gd name="connsiteY2" fmla="*/ 1520456 h 1881963"/>
                <a:gd name="connsiteX3" fmla="*/ 2009554 w 8176437"/>
                <a:gd name="connsiteY3" fmla="*/ 0 h 1881963"/>
                <a:gd name="connsiteX4" fmla="*/ 6134986 w 8176437"/>
                <a:gd name="connsiteY4" fmla="*/ 31898 h 1881963"/>
                <a:gd name="connsiteX5" fmla="*/ 6113721 w 8176437"/>
                <a:gd name="connsiteY5" fmla="*/ 1456660 h 1881963"/>
                <a:gd name="connsiteX6" fmla="*/ 7230140 w 8176437"/>
                <a:gd name="connsiteY6" fmla="*/ 1881963 h 1881963"/>
                <a:gd name="connsiteX7" fmla="*/ 8176437 w 8176437"/>
                <a:gd name="connsiteY7" fmla="*/ 1850065 h 188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6437" h="1881963">
                  <a:moveTo>
                    <a:pt x="0" y="1860698"/>
                  </a:moveTo>
                  <a:lnTo>
                    <a:pt x="967563" y="1860698"/>
                  </a:lnTo>
                  <a:lnTo>
                    <a:pt x="2052084" y="1520456"/>
                  </a:lnTo>
                  <a:lnTo>
                    <a:pt x="2009554" y="0"/>
                  </a:lnTo>
                  <a:lnTo>
                    <a:pt x="6134986" y="31898"/>
                  </a:lnTo>
                  <a:lnTo>
                    <a:pt x="6113721" y="1456660"/>
                  </a:lnTo>
                  <a:lnTo>
                    <a:pt x="7230140" y="1881963"/>
                  </a:lnTo>
                  <a:lnTo>
                    <a:pt x="8176437" y="1850065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0CECBE2-9FC3-62E8-3863-B88E866508B0}"/>
                </a:ext>
              </a:extLst>
            </p:cNvPr>
            <p:cNvSpPr/>
            <p:nvPr/>
          </p:nvSpPr>
          <p:spPr>
            <a:xfrm>
              <a:off x="3827721" y="903767"/>
              <a:ext cx="8187070" cy="637954"/>
            </a:xfrm>
            <a:custGeom>
              <a:avLst/>
              <a:gdLst>
                <a:gd name="connsiteX0" fmla="*/ 0 w 8187070"/>
                <a:gd name="connsiteY0" fmla="*/ 637954 h 637954"/>
                <a:gd name="connsiteX1" fmla="*/ 3094074 w 8187070"/>
                <a:gd name="connsiteY1" fmla="*/ 595424 h 637954"/>
                <a:gd name="connsiteX2" fmla="*/ 3083442 w 8187070"/>
                <a:gd name="connsiteY2" fmla="*/ 106326 h 637954"/>
                <a:gd name="connsiteX3" fmla="*/ 6081823 w 8187070"/>
                <a:gd name="connsiteY3" fmla="*/ 116959 h 637954"/>
                <a:gd name="connsiteX4" fmla="*/ 6071191 w 8187070"/>
                <a:gd name="connsiteY4" fmla="*/ 584791 h 637954"/>
                <a:gd name="connsiteX5" fmla="*/ 8176437 w 8187070"/>
                <a:gd name="connsiteY5" fmla="*/ 616689 h 637954"/>
                <a:gd name="connsiteX6" fmla="*/ 8187070 w 8187070"/>
                <a:gd name="connsiteY6" fmla="*/ 0 h 63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87070" h="637954">
                  <a:moveTo>
                    <a:pt x="0" y="637954"/>
                  </a:moveTo>
                  <a:lnTo>
                    <a:pt x="3094074" y="595424"/>
                  </a:lnTo>
                  <a:lnTo>
                    <a:pt x="3083442" y="106326"/>
                  </a:lnTo>
                  <a:lnTo>
                    <a:pt x="6081823" y="116959"/>
                  </a:lnTo>
                  <a:lnTo>
                    <a:pt x="6071191" y="584791"/>
                  </a:lnTo>
                  <a:lnTo>
                    <a:pt x="8176437" y="616689"/>
                  </a:lnTo>
                  <a:lnTo>
                    <a:pt x="8187070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1E2DFB-891B-0F0C-AB9A-496CC2195465}"/>
              </a:ext>
            </a:extLst>
          </p:cNvPr>
          <p:cNvGrpSpPr/>
          <p:nvPr/>
        </p:nvGrpSpPr>
        <p:grpSpPr>
          <a:xfrm>
            <a:off x="7004730" y="433809"/>
            <a:ext cx="7413020" cy="5652268"/>
            <a:chOff x="5837274" y="361507"/>
            <a:chExt cx="6177517" cy="471022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F7233C-1069-C6B9-814A-39518A580BDC}"/>
                </a:ext>
              </a:extLst>
            </p:cNvPr>
            <p:cNvSpPr/>
            <p:nvPr/>
          </p:nvSpPr>
          <p:spPr>
            <a:xfrm>
              <a:off x="5869172" y="3221665"/>
              <a:ext cx="6124354" cy="1850065"/>
            </a:xfrm>
            <a:custGeom>
              <a:avLst/>
              <a:gdLst>
                <a:gd name="connsiteX0" fmla="*/ 6124354 w 6124354"/>
                <a:gd name="connsiteY0" fmla="*/ 1839433 h 1850065"/>
                <a:gd name="connsiteX1" fmla="*/ 5241851 w 6124354"/>
                <a:gd name="connsiteY1" fmla="*/ 1850065 h 1850065"/>
                <a:gd name="connsiteX2" fmla="*/ 4061637 w 6124354"/>
                <a:gd name="connsiteY2" fmla="*/ 1435395 h 1850065"/>
                <a:gd name="connsiteX3" fmla="*/ 4082902 w 6124354"/>
                <a:gd name="connsiteY3" fmla="*/ 0 h 1850065"/>
                <a:gd name="connsiteX4" fmla="*/ 10633 w 6124354"/>
                <a:gd name="connsiteY4" fmla="*/ 0 h 1850065"/>
                <a:gd name="connsiteX5" fmla="*/ 0 w 6124354"/>
                <a:gd name="connsiteY5" fmla="*/ 1254642 h 185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24354" h="1850065">
                  <a:moveTo>
                    <a:pt x="6124354" y="1839433"/>
                  </a:moveTo>
                  <a:lnTo>
                    <a:pt x="5241851" y="1850065"/>
                  </a:lnTo>
                  <a:lnTo>
                    <a:pt x="4061637" y="1435395"/>
                  </a:lnTo>
                  <a:lnTo>
                    <a:pt x="4082902" y="0"/>
                  </a:lnTo>
                  <a:lnTo>
                    <a:pt x="10633" y="0"/>
                  </a:lnTo>
                  <a:cubicBezTo>
                    <a:pt x="7089" y="418214"/>
                    <a:pt x="3544" y="836428"/>
                    <a:pt x="0" y="1254642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D18E646-4CF7-7298-0A48-8C3F201785A3}"/>
                </a:ext>
              </a:extLst>
            </p:cNvPr>
            <p:cNvSpPr/>
            <p:nvPr/>
          </p:nvSpPr>
          <p:spPr>
            <a:xfrm>
              <a:off x="5837274" y="361507"/>
              <a:ext cx="6177517" cy="552893"/>
            </a:xfrm>
            <a:custGeom>
              <a:avLst/>
              <a:gdLst>
                <a:gd name="connsiteX0" fmla="*/ 6177517 w 6177517"/>
                <a:gd name="connsiteY0" fmla="*/ 552893 h 552893"/>
                <a:gd name="connsiteX1" fmla="*/ 6177517 w 6177517"/>
                <a:gd name="connsiteY1" fmla="*/ 0 h 552893"/>
                <a:gd name="connsiteX2" fmla="*/ 3965945 w 6177517"/>
                <a:gd name="connsiteY2" fmla="*/ 10633 h 552893"/>
                <a:gd name="connsiteX3" fmla="*/ 3976577 w 6177517"/>
                <a:gd name="connsiteY3" fmla="*/ 372140 h 552893"/>
                <a:gd name="connsiteX4" fmla="*/ 1031359 w 6177517"/>
                <a:gd name="connsiteY4" fmla="*/ 382772 h 552893"/>
                <a:gd name="connsiteX5" fmla="*/ 978196 w 6177517"/>
                <a:gd name="connsiteY5" fmla="*/ 0 h 552893"/>
                <a:gd name="connsiteX6" fmla="*/ 0 w 6177517"/>
                <a:gd name="connsiteY6" fmla="*/ 0 h 55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77517" h="552893">
                  <a:moveTo>
                    <a:pt x="6177517" y="552893"/>
                  </a:moveTo>
                  <a:lnTo>
                    <a:pt x="6177517" y="0"/>
                  </a:lnTo>
                  <a:lnTo>
                    <a:pt x="3965945" y="10633"/>
                  </a:lnTo>
                  <a:lnTo>
                    <a:pt x="3976577" y="372140"/>
                  </a:lnTo>
                  <a:lnTo>
                    <a:pt x="1031359" y="382772"/>
                  </a:lnTo>
                  <a:lnTo>
                    <a:pt x="978196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C67EE0-A2CF-DCBA-C359-0BF9B86EB5B5}"/>
              </a:ext>
            </a:extLst>
          </p:cNvPr>
          <p:cNvGrpSpPr/>
          <p:nvPr/>
        </p:nvGrpSpPr>
        <p:grpSpPr>
          <a:xfrm>
            <a:off x="6940934" y="2015933"/>
            <a:ext cx="4988796" cy="3240803"/>
            <a:chOff x="5784112" y="1679944"/>
            <a:chExt cx="4157330" cy="270066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6150C31-B8BB-04D2-D85D-5E6EF392C0D3}"/>
                </a:ext>
              </a:extLst>
            </p:cNvPr>
            <p:cNvSpPr/>
            <p:nvPr/>
          </p:nvSpPr>
          <p:spPr>
            <a:xfrm>
              <a:off x="5784112" y="1679944"/>
              <a:ext cx="4114800" cy="1169582"/>
            </a:xfrm>
            <a:custGeom>
              <a:avLst/>
              <a:gdLst>
                <a:gd name="connsiteX0" fmla="*/ 0 w 4114800"/>
                <a:gd name="connsiteY0" fmla="*/ 21265 h 1169582"/>
                <a:gd name="connsiteX1" fmla="*/ 1127051 w 4114800"/>
                <a:gd name="connsiteY1" fmla="*/ 0 h 1169582"/>
                <a:gd name="connsiteX2" fmla="*/ 1127051 w 4114800"/>
                <a:gd name="connsiteY2" fmla="*/ 414670 h 1169582"/>
                <a:gd name="connsiteX3" fmla="*/ 3115339 w 4114800"/>
                <a:gd name="connsiteY3" fmla="*/ 404037 h 1169582"/>
                <a:gd name="connsiteX4" fmla="*/ 3104707 w 4114800"/>
                <a:gd name="connsiteY4" fmla="*/ 0 h 1169582"/>
                <a:gd name="connsiteX5" fmla="*/ 4093535 w 4114800"/>
                <a:gd name="connsiteY5" fmla="*/ 0 h 1169582"/>
                <a:gd name="connsiteX6" fmla="*/ 4114800 w 4114800"/>
                <a:gd name="connsiteY6" fmla="*/ 1127051 h 1169582"/>
                <a:gd name="connsiteX7" fmla="*/ 3242930 w 4114800"/>
                <a:gd name="connsiteY7" fmla="*/ 1127051 h 1169582"/>
                <a:gd name="connsiteX8" fmla="*/ 3211032 w 4114800"/>
                <a:gd name="connsiteY8" fmla="*/ 786809 h 1169582"/>
                <a:gd name="connsiteX9" fmla="*/ 1105786 w 4114800"/>
                <a:gd name="connsiteY9" fmla="*/ 765544 h 1169582"/>
                <a:gd name="connsiteX10" fmla="*/ 1116418 w 4114800"/>
                <a:gd name="connsiteY10" fmla="*/ 1169582 h 1169582"/>
                <a:gd name="connsiteX11" fmla="*/ 425302 w 4114800"/>
                <a:gd name="connsiteY11" fmla="*/ 1148316 h 116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4800" h="1169582">
                  <a:moveTo>
                    <a:pt x="0" y="21265"/>
                  </a:moveTo>
                  <a:lnTo>
                    <a:pt x="1127051" y="0"/>
                  </a:lnTo>
                  <a:lnTo>
                    <a:pt x="1127051" y="414670"/>
                  </a:lnTo>
                  <a:lnTo>
                    <a:pt x="3115339" y="404037"/>
                  </a:lnTo>
                  <a:lnTo>
                    <a:pt x="3104707" y="0"/>
                  </a:lnTo>
                  <a:lnTo>
                    <a:pt x="4093535" y="0"/>
                  </a:lnTo>
                  <a:lnTo>
                    <a:pt x="4114800" y="1127051"/>
                  </a:lnTo>
                  <a:lnTo>
                    <a:pt x="3242930" y="1127051"/>
                  </a:lnTo>
                  <a:lnTo>
                    <a:pt x="3211032" y="786809"/>
                  </a:lnTo>
                  <a:lnTo>
                    <a:pt x="1105786" y="765544"/>
                  </a:lnTo>
                  <a:lnTo>
                    <a:pt x="1116418" y="1169582"/>
                  </a:lnTo>
                  <a:lnTo>
                    <a:pt x="425302" y="1148316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0AA870-8341-009F-6D16-4C5F39E4C9E5}"/>
                </a:ext>
              </a:extLst>
            </p:cNvPr>
            <p:cNvSpPr/>
            <p:nvPr/>
          </p:nvSpPr>
          <p:spPr>
            <a:xfrm>
              <a:off x="5890437" y="4369981"/>
              <a:ext cx="4051005" cy="10632"/>
            </a:xfrm>
            <a:custGeom>
              <a:avLst/>
              <a:gdLst>
                <a:gd name="connsiteX0" fmla="*/ 0 w 4051005"/>
                <a:gd name="connsiteY0" fmla="*/ 0 h 10632"/>
                <a:gd name="connsiteX1" fmla="*/ 4029740 w 4051005"/>
                <a:gd name="connsiteY1" fmla="*/ 10632 h 10632"/>
                <a:gd name="connsiteX2" fmla="*/ 4051005 w 4051005"/>
                <a:gd name="connsiteY2" fmla="*/ 0 h 1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51005" h="10632">
                  <a:moveTo>
                    <a:pt x="0" y="0"/>
                  </a:moveTo>
                  <a:lnTo>
                    <a:pt x="4029740" y="10632"/>
                  </a:lnTo>
                  <a:lnTo>
                    <a:pt x="4051005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4E700A7-7CF2-52EB-9D3F-5502A470AB6B}"/>
              </a:ext>
            </a:extLst>
          </p:cNvPr>
          <p:cNvSpPr txBox="1"/>
          <p:nvPr/>
        </p:nvSpPr>
        <p:spPr>
          <a:xfrm rot="16200000">
            <a:off x="3259501" y="4816440"/>
            <a:ext cx="173797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Vertical path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065204-E37A-664F-DD6A-C48D8B6238BC}"/>
              </a:ext>
            </a:extLst>
          </p:cNvPr>
          <p:cNvSpPr txBox="1"/>
          <p:nvPr/>
        </p:nvSpPr>
        <p:spPr>
          <a:xfrm rot="16200000">
            <a:off x="3225316" y="1784854"/>
            <a:ext cx="207620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Horizontal path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39D55C7-86FE-53D2-9B00-F04ED397F244}"/>
              </a:ext>
            </a:extLst>
          </p:cNvPr>
          <p:cNvSpPr/>
          <p:nvPr/>
        </p:nvSpPr>
        <p:spPr>
          <a:xfrm>
            <a:off x="7294624" y="433807"/>
            <a:ext cx="548640" cy="127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677DA95-3D63-29F9-F38E-D8B8211D2723}"/>
              </a:ext>
            </a:extLst>
          </p:cNvPr>
          <p:cNvSpPr/>
          <p:nvPr/>
        </p:nvSpPr>
        <p:spPr>
          <a:xfrm>
            <a:off x="11066366" y="422503"/>
            <a:ext cx="548640" cy="127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F855D1-47CC-4604-5460-786E90BFA115}"/>
              </a:ext>
            </a:extLst>
          </p:cNvPr>
          <p:cNvSpPr/>
          <p:nvPr/>
        </p:nvSpPr>
        <p:spPr>
          <a:xfrm>
            <a:off x="7308575" y="1706410"/>
            <a:ext cx="548640" cy="127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CD3BFF-B9E6-6E06-5FE0-FFEBA2D2DFA1}"/>
              </a:ext>
            </a:extLst>
          </p:cNvPr>
          <p:cNvSpPr/>
          <p:nvPr/>
        </p:nvSpPr>
        <p:spPr>
          <a:xfrm>
            <a:off x="11066366" y="1709807"/>
            <a:ext cx="548640" cy="127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690394E-FAEE-3B69-E688-82668680DEE2}"/>
              </a:ext>
            </a:extLst>
          </p:cNvPr>
          <p:cNvSpPr/>
          <p:nvPr/>
        </p:nvSpPr>
        <p:spPr>
          <a:xfrm>
            <a:off x="7308575" y="2032019"/>
            <a:ext cx="548640" cy="127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081976-93EE-57B4-7D0B-B336C12646DD}"/>
              </a:ext>
            </a:extLst>
          </p:cNvPr>
          <p:cNvSpPr/>
          <p:nvPr/>
        </p:nvSpPr>
        <p:spPr>
          <a:xfrm>
            <a:off x="11066366" y="2027825"/>
            <a:ext cx="548640" cy="127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96CBB85-1B6E-FB67-22BD-71CC2CC2A754}"/>
              </a:ext>
            </a:extLst>
          </p:cNvPr>
          <p:cNvSpPr/>
          <p:nvPr/>
        </p:nvSpPr>
        <p:spPr>
          <a:xfrm>
            <a:off x="7294624" y="3292034"/>
            <a:ext cx="548640" cy="127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7A9819D-A39C-730A-67FB-209356E7AD0F}"/>
              </a:ext>
            </a:extLst>
          </p:cNvPr>
          <p:cNvSpPr/>
          <p:nvPr/>
        </p:nvSpPr>
        <p:spPr>
          <a:xfrm>
            <a:off x="11139360" y="3245246"/>
            <a:ext cx="548640" cy="127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969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8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9FAEA-93F5-250F-A905-945001E1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2768C-85DD-666A-8059-F5C28DE97D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498" y="430937"/>
            <a:ext cx="5448580" cy="7231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ACBB5E-1BD8-73D0-1502-F0FB16C284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078" y="1608781"/>
            <a:ext cx="5459893" cy="4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687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C645D-88A1-CC87-45C9-EEA0CBB013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71651" y="1180856"/>
            <a:ext cx="6767706" cy="5075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9CBD66-F1D3-6324-EE93-7275294E67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352" y="306216"/>
            <a:ext cx="5075782" cy="68250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356C7A-265B-546F-3A3C-37CD3DD31895}"/>
              </a:ext>
            </a:extLst>
          </p:cNvPr>
          <p:cNvSpPr txBox="1">
            <a:spLocks/>
          </p:cNvSpPr>
          <p:nvPr/>
        </p:nvSpPr>
        <p:spPr>
          <a:xfrm>
            <a:off x="580364" y="566912"/>
            <a:ext cx="12618720" cy="8229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50">
                <a:solidFill>
                  <a:schemeClr val="tx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pPr defTabSz="1097280"/>
            <a:r>
              <a:rPr lang="en-US" sz="3840" spc="-180" dirty="0">
                <a:solidFill>
                  <a:srgbClr val="000000"/>
                </a:solidFill>
              </a:rPr>
              <a:t>Stairwells</a:t>
            </a:r>
          </a:p>
        </p:txBody>
      </p:sp>
    </p:spTree>
    <p:extLst>
      <p:ext uri="{BB962C8B-B14F-4D97-AF65-F5344CB8AC3E}">
        <p14:creationId xmlns:p14="http://schemas.microsoft.com/office/powerpoint/2010/main" val="19926327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9618D-F5B7-7797-52EC-8CB16867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Upstairs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393C4-E4A8-6758-8A2E-E901F3CBF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494" y="208718"/>
            <a:ext cx="5448580" cy="7186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22106-96EF-F15A-3E8D-AAFDB53FA7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551" y="0"/>
            <a:ext cx="616785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06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71CD-C6DA-326D-BEF0-F055AEAB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103 – InvisiLight ILU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3F71C-3E74-7D8F-4818-EAA1FB00F6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950" y="1"/>
            <a:ext cx="6066266" cy="8068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D02D7-4688-A3C0-A704-205CEDBB79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22" y="1389873"/>
            <a:ext cx="4338991" cy="5785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33DEC2-26DB-8C7A-568F-60ADB7F1F38A}"/>
              </a:ext>
            </a:extLst>
          </p:cNvPr>
          <p:cNvSpPr txBox="1"/>
          <p:nvPr/>
        </p:nvSpPr>
        <p:spPr>
          <a:xfrm>
            <a:off x="5001556" y="1956784"/>
            <a:ext cx="3368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/>
              </a:rPr>
              <a:t>600 micron InvisiLight was completely invisible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/>
              </a:rPr>
              <a:t>Some problems unspooling fiber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/>
              </a:rPr>
              <a:t>InvisiLight is almost completely invisible on that surface</a:t>
            </a:r>
          </a:p>
        </p:txBody>
      </p:sp>
    </p:spTree>
    <p:extLst>
      <p:ext uri="{BB962C8B-B14F-4D97-AF65-F5344CB8AC3E}">
        <p14:creationId xmlns:p14="http://schemas.microsoft.com/office/powerpoint/2010/main" val="24960449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029A-3238-0718-8FD1-5CA635B0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recommendations – outdoor MDU pathways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68</a:t>
            </a:fld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87F6AB-3FC7-4D63-B623-713E79C3538D}"/>
              </a:ext>
            </a:extLst>
          </p:cNvPr>
          <p:cNvGrpSpPr/>
          <p:nvPr/>
        </p:nvGrpSpPr>
        <p:grpSpPr>
          <a:xfrm>
            <a:off x="8900722" y="1512855"/>
            <a:ext cx="994068" cy="1064605"/>
            <a:chOff x="5416395" y="1592962"/>
            <a:chExt cx="994068" cy="106460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FA9D3F7-A56B-4DD4-B2E9-E96F28F1E8E4}"/>
                </a:ext>
              </a:extLst>
            </p:cNvPr>
            <p:cNvSpPr/>
            <p:nvPr/>
          </p:nvSpPr>
          <p:spPr>
            <a:xfrm>
              <a:off x="5416395" y="1592962"/>
              <a:ext cx="994068" cy="1064605"/>
            </a:xfrm>
            <a:prstGeom prst="rect">
              <a:avLst/>
            </a:prstGeom>
            <a:gradFill rotWithShape="1">
              <a:gsLst>
                <a:gs pos="0">
                  <a:srgbClr val="DDDDDD">
                    <a:tint val="100000"/>
                    <a:shade val="100000"/>
                    <a:satMod val="130000"/>
                  </a:srgbClr>
                </a:gs>
                <a:gs pos="100000">
                  <a:srgbClr val="DDDDD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DDDDD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50941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EZ Bend (3.0/4.8)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824D4D5-5CCB-4E7C-A77B-F6709AA5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5202" y="1669930"/>
              <a:ext cx="896454" cy="544251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5EDBC6C-41DB-4D8B-91EF-F4BC32ED8319}"/>
              </a:ext>
            </a:extLst>
          </p:cNvPr>
          <p:cNvSpPr txBox="1"/>
          <p:nvPr/>
        </p:nvSpPr>
        <p:spPr>
          <a:xfrm>
            <a:off x="2638790" y="1444306"/>
            <a:ext cx="1952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Smaller buildings and garden style apartments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1DA444-F274-4E4B-AFA0-84A1F6C68174}"/>
              </a:ext>
            </a:extLst>
          </p:cNvPr>
          <p:cNvSpPr txBox="1"/>
          <p:nvPr/>
        </p:nvSpPr>
        <p:spPr>
          <a:xfrm>
            <a:off x="2505833" y="5508604"/>
            <a:ext cx="195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Mid-size and larger buildings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E770B40-3354-4A31-B89E-807C3CCFDFD9}"/>
              </a:ext>
            </a:extLst>
          </p:cNvPr>
          <p:cNvCxnSpPr/>
          <p:nvPr/>
        </p:nvCxnSpPr>
        <p:spPr>
          <a:xfrm flipH="1">
            <a:off x="2286000" y="3989201"/>
            <a:ext cx="10058399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4510C5B-FF3A-4E32-96D8-EAB8326D7BBA}"/>
              </a:ext>
            </a:extLst>
          </p:cNvPr>
          <p:cNvSpPr txBox="1"/>
          <p:nvPr/>
        </p:nvSpPr>
        <p:spPr>
          <a:xfrm>
            <a:off x="10159798" y="2099887"/>
            <a:ext cx="2010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Spliced or pre-connectorized available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9A5A3C5-9140-4443-9CB5-8323EBB35B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57329" y="1616534"/>
            <a:ext cx="2422659" cy="18169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6B0DEC4-7A96-4CEA-80D3-3438820F69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73075" y="1616534"/>
            <a:ext cx="2422660" cy="181699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AB26975-0F54-44BA-AF17-7BDD4C6EA5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658" y="4225464"/>
            <a:ext cx="2152081" cy="286944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32C8C7F-C1F2-4ACF-A0B6-FC4CB0CF04E9}"/>
              </a:ext>
            </a:extLst>
          </p:cNvPr>
          <p:cNvSpPr/>
          <p:nvPr/>
        </p:nvSpPr>
        <p:spPr>
          <a:xfrm>
            <a:off x="8949529" y="2688885"/>
            <a:ext cx="982520" cy="1064605"/>
          </a:xfrm>
          <a:prstGeom prst="rect">
            <a:avLst/>
          </a:prstGeom>
          <a:gradFill rotWithShape="1">
            <a:gsLst>
              <a:gs pos="0">
                <a:srgbClr val="DDDDDD">
                  <a:tint val="100000"/>
                  <a:shade val="100000"/>
                  <a:satMod val="130000"/>
                </a:srgbClr>
              </a:gs>
              <a:gs pos="100000">
                <a:srgbClr val="DDDDD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DDDDD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5094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InvisiLight Facade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04D0B53-59AD-4964-9496-9BD8FACD97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856" y="2781503"/>
            <a:ext cx="649866" cy="62588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7FBC1CD1-0060-4678-8C1D-231ACE60216B}"/>
              </a:ext>
            </a:extLst>
          </p:cNvPr>
          <p:cNvSpPr/>
          <p:nvPr/>
        </p:nvSpPr>
        <p:spPr>
          <a:xfrm>
            <a:off x="8955658" y="5127881"/>
            <a:ext cx="982520" cy="1064605"/>
          </a:xfrm>
          <a:prstGeom prst="rect">
            <a:avLst/>
          </a:prstGeom>
          <a:gradFill rotWithShape="1">
            <a:gsLst>
              <a:gs pos="0">
                <a:srgbClr val="DDDDDD">
                  <a:tint val="100000"/>
                  <a:shade val="100000"/>
                  <a:satMod val="130000"/>
                </a:srgbClr>
              </a:gs>
              <a:gs pos="100000">
                <a:srgbClr val="DDDDD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DDDDD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5094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EZ Bend Bundles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FC3E76C-7AA1-4D4A-8AD1-01877D103F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003" y="5244619"/>
            <a:ext cx="322539" cy="65389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1A0C39E-4E44-4CED-B24B-34D4A0F32112}"/>
              </a:ext>
            </a:extLst>
          </p:cNvPr>
          <p:cNvSpPr txBox="1"/>
          <p:nvPr/>
        </p:nvSpPr>
        <p:spPr>
          <a:xfrm>
            <a:off x="10312197" y="5156029"/>
            <a:ext cx="2341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Typically pre-connectorized on subscriber end</a:t>
            </a:r>
          </a:p>
        </p:txBody>
      </p:sp>
    </p:spTree>
    <p:extLst>
      <p:ext uri="{BB962C8B-B14F-4D97-AF65-F5344CB8AC3E}">
        <p14:creationId xmlns:p14="http://schemas.microsoft.com/office/powerpoint/2010/main" val="15773984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0525FA-2276-0714-1196-B0398D5E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recommendations – indoor MDU pathways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CEA3F0-3D5F-4233-82D8-D68748B4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0ADA-58A8-3B49-872D-0D6F9BAA1111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6D937AC-B347-4F6D-B835-02C798677A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965" y="1603579"/>
            <a:ext cx="3203121" cy="118634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974F173-47FD-49C3-9C1B-B248E8C06E80}"/>
              </a:ext>
            </a:extLst>
          </p:cNvPr>
          <p:cNvGrpSpPr/>
          <p:nvPr/>
        </p:nvGrpSpPr>
        <p:grpSpPr>
          <a:xfrm>
            <a:off x="8939425" y="1603579"/>
            <a:ext cx="994068" cy="1064605"/>
            <a:chOff x="5416395" y="1592962"/>
            <a:chExt cx="994068" cy="106460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068FE62-66BC-451E-9664-FDCCD1127B4C}"/>
                </a:ext>
              </a:extLst>
            </p:cNvPr>
            <p:cNvSpPr/>
            <p:nvPr/>
          </p:nvSpPr>
          <p:spPr>
            <a:xfrm>
              <a:off x="5416395" y="1592962"/>
              <a:ext cx="994068" cy="1064605"/>
            </a:xfrm>
            <a:prstGeom prst="rect">
              <a:avLst/>
            </a:prstGeom>
            <a:gradFill rotWithShape="1">
              <a:gsLst>
                <a:gs pos="0">
                  <a:srgbClr val="DDDDDD">
                    <a:tint val="100000"/>
                    <a:shade val="100000"/>
                    <a:satMod val="130000"/>
                  </a:srgbClr>
                </a:gs>
                <a:gs pos="100000">
                  <a:srgbClr val="DDDDD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DDDDD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50941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EZ Bend (3.0/4.8)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5E8BA41-3C82-4F7A-B79E-ADA9A745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5202" y="1669930"/>
              <a:ext cx="896454" cy="544251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1A6F22F-DAD6-4984-A46C-1FBC22E2CBAB}"/>
              </a:ext>
            </a:extLst>
          </p:cNvPr>
          <p:cNvSpPr txBox="1"/>
          <p:nvPr/>
        </p:nvSpPr>
        <p:spPr>
          <a:xfrm>
            <a:off x="2658473" y="5690248"/>
            <a:ext cx="1969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When to use intermediate connection devices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4939B4-9D42-4BCB-AD19-F92583424AAB}"/>
              </a:ext>
            </a:extLst>
          </p:cNvPr>
          <p:cNvSpPr txBox="1"/>
          <p:nvPr/>
        </p:nvSpPr>
        <p:spPr>
          <a:xfrm>
            <a:off x="2677493" y="1535030"/>
            <a:ext cx="1952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Smaller buildings and garden style apartments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25D2C747-E36F-4341-85B4-92F4AC80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945" y="3329530"/>
            <a:ext cx="14668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348F1C8-E2AB-4772-9CA6-A99FE6A0958E}"/>
              </a:ext>
            </a:extLst>
          </p:cNvPr>
          <p:cNvSpPr txBox="1"/>
          <p:nvPr/>
        </p:nvSpPr>
        <p:spPr>
          <a:xfrm>
            <a:off x="2658472" y="3763378"/>
            <a:ext cx="195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Mid-size and larger buildings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C7B1D3C-9AAF-4701-A256-95D8CBB839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547" y="3329530"/>
            <a:ext cx="1478585" cy="188594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F93FA29-9555-4AFC-9F01-262364038612}"/>
              </a:ext>
            </a:extLst>
          </p:cNvPr>
          <p:cNvGrpSpPr/>
          <p:nvPr/>
        </p:nvGrpSpPr>
        <p:grpSpPr>
          <a:xfrm>
            <a:off x="8912847" y="3137659"/>
            <a:ext cx="994068" cy="1064605"/>
            <a:chOff x="6628554" y="3503660"/>
            <a:chExt cx="994068" cy="106460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59ECAC2-7160-475D-B380-590F5E81B8EF}"/>
                </a:ext>
              </a:extLst>
            </p:cNvPr>
            <p:cNvSpPr/>
            <p:nvPr/>
          </p:nvSpPr>
          <p:spPr>
            <a:xfrm>
              <a:off x="6628554" y="3503660"/>
              <a:ext cx="994068" cy="1064605"/>
            </a:xfrm>
            <a:prstGeom prst="rect">
              <a:avLst/>
            </a:prstGeom>
            <a:gradFill rotWithShape="1">
              <a:gsLst>
                <a:gs pos="0">
                  <a:srgbClr val="DDDDDD">
                    <a:tint val="100000"/>
                    <a:shade val="100000"/>
                    <a:satMod val="130000"/>
                  </a:srgbClr>
                </a:gs>
                <a:gs pos="100000">
                  <a:srgbClr val="DDDDD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DDDDD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50941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InvisiLight MDU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F115B3B-B27D-4F0D-953C-E5F5D0D62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7138" y="3567199"/>
              <a:ext cx="657504" cy="62588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13D2F-6A4B-4322-A1CD-1933C0AB092F}"/>
              </a:ext>
            </a:extLst>
          </p:cNvPr>
          <p:cNvGrpSpPr/>
          <p:nvPr/>
        </p:nvGrpSpPr>
        <p:grpSpPr>
          <a:xfrm>
            <a:off x="8890618" y="4317890"/>
            <a:ext cx="994068" cy="1064605"/>
            <a:chOff x="8767077" y="3924227"/>
            <a:chExt cx="994068" cy="106460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0C1A148-A4E3-4E5C-ABC7-E12730DC2B0C}"/>
                </a:ext>
              </a:extLst>
            </p:cNvPr>
            <p:cNvSpPr/>
            <p:nvPr/>
          </p:nvSpPr>
          <p:spPr>
            <a:xfrm>
              <a:off x="8767077" y="3924227"/>
              <a:ext cx="994068" cy="1064605"/>
            </a:xfrm>
            <a:prstGeom prst="rect">
              <a:avLst/>
            </a:prstGeom>
            <a:gradFill rotWithShape="1">
              <a:gsLst>
                <a:gs pos="0">
                  <a:srgbClr val="DDDDDD">
                    <a:tint val="100000"/>
                    <a:shade val="100000"/>
                    <a:satMod val="130000"/>
                  </a:srgbClr>
                </a:gs>
                <a:gs pos="100000">
                  <a:srgbClr val="DDDDD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DDDDD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50941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HomeRun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(Drop Ceilings)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F867F54-FBA9-4508-A694-31C38BFED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9182" y="3983139"/>
              <a:ext cx="862508" cy="640406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211264B-2636-4647-903B-9DBCC061C266}"/>
              </a:ext>
            </a:extLst>
          </p:cNvPr>
          <p:cNvSpPr/>
          <p:nvPr/>
        </p:nvSpPr>
        <p:spPr>
          <a:xfrm>
            <a:off x="5243968" y="5836186"/>
            <a:ext cx="982520" cy="1064605"/>
          </a:xfrm>
          <a:prstGeom prst="rect">
            <a:avLst/>
          </a:prstGeom>
          <a:gradFill rotWithShape="1">
            <a:gsLst>
              <a:gs pos="0">
                <a:srgbClr val="DDDDDD">
                  <a:tint val="100000"/>
                  <a:shade val="100000"/>
                  <a:satMod val="130000"/>
                </a:srgbClr>
              </a:gs>
              <a:gs pos="100000">
                <a:srgbClr val="DDDDD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DDDDD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5094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SlimBox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(Indoor) 12,24, 64 fibers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DFCEB0AC-1772-4BB4-A743-8AD02A389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308" y="5985336"/>
            <a:ext cx="404901" cy="4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4053A8-245B-4A33-8AC6-459D09AB8D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173" y="5997956"/>
            <a:ext cx="391091" cy="42863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C2C8E413-30EC-4B8F-8542-3D7351606576}"/>
              </a:ext>
            </a:extLst>
          </p:cNvPr>
          <p:cNvSpPr/>
          <p:nvPr/>
        </p:nvSpPr>
        <p:spPr>
          <a:xfrm>
            <a:off x="6237287" y="5836773"/>
            <a:ext cx="982520" cy="1064605"/>
          </a:xfrm>
          <a:prstGeom prst="rect">
            <a:avLst/>
          </a:prstGeom>
          <a:gradFill rotWithShape="1">
            <a:gsLst>
              <a:gs pos="0">
                <a:srgbClr val="DDDDDD">
                  <a:tint val="100000"/>
                  <a:shade val="100000"/>
                  <a:satMod val="130000"/>
                </a:srgbClr>
              </a:gs>
              <a:gs pos="100000">
                <a:srgbClr val="DDDDD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DDDDD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5094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V-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Linx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Terminal (Up to 24 fibers)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659526D-EB1C-4C6E-B4F4-2E441660955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431" y="5915312"/>
            <a:ext cx="842334" cy="56868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44CB97D-FFBB-4086-9EDE-D339939ECA30}"/>
              </a:ext>
            </a:extLst>
          </p:cNvPr>
          <p:cNvSpPr/>
          <p:nvPr/>
        </p:nvSpPr>
        <p:spPr>
          <a:xfrm>
            <a:off x="7230605" y="5836186"/>
            <a:ext cx="982520" cy="1064605"/>
          </a:xfrm>
          <a:prstGeom prst="rect">
            <a:avLst/>
          </a:prstGeom>
          <a:gradFill rotWithShape="1">
            <a:gsLst>
              <a:gs pos="0">
                <a:srgbClr val="DDDDDD">
                  <a:tint val="100000"/>
                  <a:shade val="100000"/>
                  <a:satMod val="130000"/>
                </a:srgbClr>
              </a:gs>
              <a:gs pos="100000">
                <a:srgbClr val="DDDDD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DDDDD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5094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V-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Linx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Combiner (Up to 72 fibers)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3D30BD9-FA6C-493C-AA68-0780FF27963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091" y="5853295"/>
            <a:ext cx="493547" cy="71795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C98CA45-3763-412F-8851-6D9267257B16}"/>
              </a:ext>
            </a:extLst>
          </p:cNvPr>
          <p:cNvSpPr txBox="1"/>
          <p:nvPr/>
        </p:nvSpPr>
        <p:spPr>
          <a:xfrm>
            <a:off x="8455948" y="5836773"/>
            <a:ext cx="40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509412"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When riser space is limited</a:t>
            </a:r>
          </a:p>
          <a:p>
            <a:pPr marL="457200" indent="-457200" defTabSz="509412"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Reduce cords/cables in a riser (8-10 is typical max)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F54CBFB-DAC0-45B5-8DFE-7B0BBF2508C7}"/>
              </a:ext>
            </a:extLst>
          </p:cNvPr>
          <p:cNvCxnSpPr/>
          <p:nvPr/>
        </p:nvCxnSpPr>
        <p:spPr>
          <a:xfrm flipH="1">
            <a:off x="2404473" y="3049411"/>
            <a:ext cx="10058399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A6635E4-353E-4A3D-B652-978AD1245FA8}"/>
              </a:ext>
            </a:extLst>
          </p:cNvPr>
          <p:cNvCxnSpPr/>
          <p:nvPr/>
        </p:nvCxnSpPr>
        <p:spPr>
          <a:xfrm flipH="1">
            <a:off x="2404474" y="5509583"/>
            <a:ext cx="10058399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14AA700-747C-4CDC-99F9-18CB353BE900}"/>
              </a:ext>
            </a:extLst>
          </p:cNvPr>
          <p:cNvSpPr txBox="1"/>
          <p:nvPr/>
        </p:nvSpPr>
        <p:spPr>
          <a:xfrm>
            <a:off x="10041528" y="3294012"/>
            <a:ext cx="2551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For wall surface mount applications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D9261C-E1E6-4BA5-BE3F-5FECCE09F3A7}"/>
              </a:ext>
            </a:extLst>
          </p:cNvPr>
          <p:cNvSpPr txBox="1"/>
          <p:nvPr/>
        </p:nvSpPr>
        <p:spPr>
          <a:xfrm>
            <a:off x="10041527" y="4457594"/>
            <a:ext cx="2124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For drop ceiling applications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6FA37F-5B34-485E-9603-731313DC255F}"/>
              </a:ext>
            </a:extLst>
          </p:cNvPr>
          <p:cNvSpPr txBox="1"/>
          <p:nvPr/>
        </p:nvSpPr>
        <p:spPr>
          <a:xfrm>
            <a:off x="10041528" y="1660311"/>
            <a:ext cx="2551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9412"/>
            <a:r>
              <a:rPr lang="en-US" sz="2000" dirty="0">
                <a:solidFill>
                  <a:prstClr val="black"/>
                </a:solidFill>
                <a:latin typeface="Arial"/>
              </a:rPr>
              <a:t>Spliced or pre-connectorized available</a:t>
            </a:r>
          </a:p>
        </p:txBody>
      </p:sp>
    </p:spTree>
    <p:extLst>
      <p:ext uri="{BB962C8B-B14F-4D97-AF65-F5344CB8AC3E}">
        <p14:creationId xmlns:p14="http://schemas.microsoft.com/office/powerpoint/2010/main" val="1976383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Fiber Pathway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36BC0-8437-40A1-A027-354435820B76}"/>
              </a:ext>
            </a:extLst>
          </p:cNvPr>
          <p:cNvSpPr txBox="1"/>
          <p:nvPr/>
        </p:nvSpPr>
        <p:spPr>
          <a:xfrm>
            <a:off x="1384935" y="1476057"/>
            <a:ext cx="205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EED162-CC00-4879-9B4A-04094492BC32}"/>
              </a:ext>
            </a:extLst>
          </p:cNvPr>
          <p:cNvSpPr txBox="1"/>
          <p:nvPr/>
        </p:nvSpPr>
        <p:spPr>
          <a:xfrm>
            <a:off x="415151" y="2345085"/>
            <a:ext cx="74067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Sometime no pathways, core drilling may be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Pathways may be restricted in size and/or be occupied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Building owners want installation completed quickly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Fiber must be hidden or inconspicuous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24C46C3-D7CC-46CB-AF57-670B263F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00" y="1619036"/>
            <a:ext cx="4232068" cy="1584134"/>
          </a:xfrm>
          <a:prstGeom prst="round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D69FA9-4B8C-4962-A5AE-6A9FDD5450E7}"/>
              </a:ext>
            </a:extLst>
          </p:cNvPr>
          <p:cNvSpPr txBox="1"/>
          <p:nvPr/>
        </p:nvSpPr>
        <p:spPr>
          <a:xfrm>
            <a:off x="7584593" y="4667855"/>
            <a:ext cx="3250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Core Drilling: loud, disruptive, and expensive (up to $1000s/building)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60EE396A-5A46-4610-BB76-4AD63DB98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0443" y="297098"/>
            <a:ext cx="3364765" cy="45033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6C00BA8C-15FD-4605-99A7-F8C6D9485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8916" y="6039630"/>
            <a:ext cx="3159016" cy="150141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502EA3-357C-4D13-B84F-4ACADF36AE79}"/>
              </a:ext>
            </a:extLst>
          </p:cNvPr>
          <p:cNvSpPr txBox="1"/>
          <p:nvPr/>
        </p:nvSpPr>
        <p:spPr>
          <a:xfrm>
            <a:off x="10436835" y="6256621"/>
            <a:ext cx="292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Existing duct, already occupied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A1A04-749C-4982-8FE0-47F46676311D}"/>
              </a:ext>
            </a:extLst>
          </p:cNvPr>
          <p:cNvSpPr txBox="1"/>
          <p:nvPr/>
        </p:nvSpPr>
        <p:spPr>
          <a:xfrm>
            <a:off x="11100037" y="4971524"/>
            <a:ext cx="292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Older buildings may have no riser space</a:t>
            </a:r>
          </a:p>
        </p:txBody>
      </p:sp>
    </p:spTree>
    <p:extLst>
      <p:ext uri="{BB962C8B-B14F-4D97-AF65-F5344CB8AC3E}">
        <p14:creationId xmlns:p14="http://schemas.microsoft.com/office/powerpoint/2010/main" val="23860997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n-lt"/>
              </a:rPr>
              <a:t>FTTx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and In Building Solutions for the Entire Passive Network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8327" y="4961972"/>
            <a:ext cx="4343401" cy="13413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159" tIns="58578" rIns="117159" bIns="58578" spcCol="0"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672" y="1567357"/>
            <a:ext cx="7589175" cy="570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70742" y="6834820"/>
            <a:ext cx="6266267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http://www.ofsoptics.com/fttx-solution-offering.html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44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Fiber Pathway 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CCE34-1730-4653-ABFC-80B6E70EDAAB}"/>
              </a:ext>
            </a:extLst>
          </p:cNvPr>
          <p:cNvSpPr txBox="1"/>
          <p:nvPr/>
        </p:nvSpPr>
        <p:spPr>
          <a:xfrm>
            <a:off x="933662" y="2991415"/>
            <a:ext cx="7543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Restricted / no pathways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Corners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Fiber terminal deep inside office or living 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Quick and hidden installation desired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543B8-96DE-4B52-AE71-A1B71C1DCC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989" y="143952"/>
            <a:ext cx="4629573" cy="3094337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C8A976-B6D7-4209-8C54-4D7EBAF1F2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811" y="3795566"/>
            <a:ext cx="4383928" cy="3285802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209EDC-3721-4E05-9B3E-7A0DE73022FC}"/>
              </a:ext>
            </a:extLst>
          </p:cNvPr>
          <p:cNvSpPr txBox="1"/>
          <p:nvPr/>
        </p:nvSpPr>
        <p:spPr>
          <a:xfrm>
            <a:off x="8868886" y="3286095"/>
            <a:ext cx="5761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Surface mounting may be the only option</a:t>
            </a:r>
          </a:p>
        </p:txBody>
      </p:sp>
    </p:spTree>
    <p:extLst>
      <p:ext uri="{BB962C8B-B14F-4D97-AF65-F5344CB8AC3E}">
        <p14:creationId xmlns:p14="http://schemas.microsoft.com/office/powerpoint/2010/main" val="324517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0C48A7-CAF6-4CA1-B6D9-95D4742868B9}"/>
              </a:ext>
            </a:extLst>
          </p:cNvPr>
          <p:cNvGrpSpPr/>
          <p:nvPr/>
        </p:nvGrpSpPr>
        <p:grpSpPr>
          <a:xfrm>
            <a:off x="4522870" y="2137530"/>
            <a:ext cx="5708710" cy="4918115"/>
            <a:chOff x="-515738" y="1478011"/>
            <a:chExt cx="5708710" cy="4918115"/>
          </a:xfrm>
        </p:grpSpPr>
        <p:sp>
          <p:nvSpPr>
            <p:cNvPr id="41" name="Title 1"/>
            <p:cNvSpPr txBox="1">
              <a:spLocks/>
            </p:cNvSpPr>
            <p:nvPr/>
          </p:nvSpPr>
          <p:spPr>
            <a:xfrm>
              <a:off x="304798" y="1478011"/>
              <a:ext cx="3973689" cy="598360"/>
            </a:xfrm>
            <a:prstGeom prst="rect">
              <a:avLst/>
            </a:prstGeom>
          </p:spPr>
          <p:txBody>
            <a:bodyPr vert="horz" lIns="87920" tIns="43960" rIns="87920" bIns="43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1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InvisiLight MDU and Facade Solutions</a:t>
              </a:r>
            </a:p>
            <a:p>
              <a:r>
                <a:rPr lang="en-US" sz="1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Existing buildings</a:t>
              </a:r>
              <a:endPara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4" name="Title 1"/>
            <p:cNvSpPr txBox="1">
              <a:spLocks/>
            </p:cNvSpPr>
            <p:nvPr/>
          </p:nvSpPr>
          <p:spPr>
            <a:xfrm>
              <a:off x="-515738" y="4737230"/>
              <a:ext cx="5708710" cy="1658896"/>
            </a:xfrm>
            <a:prstGeom prst="rect">
              <a:avLst/>
            </a:prstGeom>
          </p:spPr>
          <p:txBody>
            <a:bodyPr vert="horz" lIns="87920" tIns="43960" rIns="87920" bIns="4396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n-US" sz="2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2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4 - 16 fibers in hallways</a:t>
              </a:r>
            </a:p>
          </p:txBody>
        </p:sp>
        <p:pic>
          <p:nvPicPr>
            <p:cNvPr id="22" name="Picture 3" descr="C:\Users\ajain\My Work\OFS\Telecom Division\Marketing\InvisiLight Hallway Launch\Pictures\IMG_0420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6503" y="2269969"/>
              <a:ext cx="3424228" cy="261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D0045F-1587-4C42-9C06-C8F1BCDFFD5A}"/>
              </a:ext>
            </a:extLst>
          </p:cNvPr>
          <p:cNvGrpSpPr/>
          <p:nvPr/>
        </p:nvGrpSpPr>
        <p:grpSpPr>
          <a:xfrm>
            <a:off x="10416269" y="2288213"/>
            <a:ext cx="3949616" cy="3623426"/>
            <a:chOff x="5066956" y="1593681"/>
            <a:chExt cx="3949616" cy="3623426"/>
          </a:xfrm>
        </p:grpSpPr>
        <p:sp>
          <p:nvSpPr>
            <p:cNvPr id="40" name="Title 1"/>
            <p:cNvSpPr txBox="1">
              <a:spLocks/>
            </p:cNvSpPr>
            <p:nvPr/>
          </p:nvSpPr>
          <p:spPr>
            <a:xfrm>
              <a:off x="5134689" y="1593681"/>
              <a:ext cx="3881883" cy="367020"/>
            </a:xfrm>
            <a:prstGeom prst="rect">
              <a:avLst/>
            </a:prstGeom>
          </p:spPr>
          <p:txBody>
            <a:bodyPr vert="horz" lIns="87920" tIns="43960" rIns="87920" bIns="43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1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InvisiLight ILU / Office Solution</a:t>
              </a:r>
            </a:p>
            <a:p>
              <a:r>
                <a:rPr lang="en-US" sz="1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Existing buildings</a:t>
              </a:r>
              <a:endPara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3" name="Title 1"/>
            <p:cNvSpPr txBox="1">
              <a:spLocks/>
            </p:cNvSpPr>
            <p:nvPr/>
          </p:nvSpPr>
          <p:spPr>
            <a:xfrm>
              <a:off x="5066956" y="4850086"/>
              <a:ext cx="3881883" cy="367021"/>
            </a:xfrm>
            <a:prstGeom prst="rect">
              <a:avLst/>
            </a:prstGeom>
          </p:spPr>
          <p:txBody>
            <a:bodyPr vert="horz" lIns="87920" tIns="43960" rIns="87920" bIns="4396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 or 2 fibers inside the unit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400" y="2188283"/>
              <a:ext cx="3736999" cy="2602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0AE9BE-9B2B-4B06-989C-76348AF18CF9}"/>
              </a:ext>
            </a:extLst>
          </p:cNvPr>
          <p:cNvGrpSpPr/>
          <p:nvPr/>
        </p:nvGrpSpPr>
        <p:grpSpPr>
          <a:xfrm>
            <a:off x="264515" y="2201578"/>
            <a:ext cx="4438407" cy="3667450"/>
            <a:chOff x="9771056" y="1589860"/>
            <a:chExt cx="4438407" cy="3667450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68CC059-72A3-44B7-BAB5-C54FEA8D9AE1}"/>
                </a:ext>
              </a:extLst>
            </p:cNvPr>
            <p:cNvSpPr txBox="1">
              <a:spLocks/>
            </p:cNvSpPr>
            <p:nvPr/>
          </p:nvSpPr>
          <p:spPr>
            <a:xfrm>
              <a:off x="10323228" y="1589860"/>
              <a:ext cx="3629509" cy="367019"/>
            </a:xfrm>
            <a:prstGeom prst="rect">
              <a:avLst/>
            </a:prstGeom>
          </p:spPr>
          <p:txBody>
            <a:bodyPr vert="horz" lIns="87920" tIns="43960" rIns="87920" bIns="4396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1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EZ-Bend® Solutions</a:t>
              </a:r>
            </a:p>
            <a:p>
              <a:r>
                <a:rPr lang="en-US" sz="1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New and existing buildings</a:t>
              </a:r>
              <a:endPara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9" name="Picture 2" descr="C:\Users\Joh\Documents\JEG Work Current\EZ-Bend Documents\EZ-Bend Pictures\Stapled EZ-Bend\DSCN1351.JPG">
              <a:extLst>
                <a:ext uri="{FF2B5EF4-FFF2-40B4-BE49-F238E27FC236}">
                  <a16:creationId xmlns:a16="http://schemas.microsoft.com/office/drawing/2014/main" id="{F349AB99-1434-47C7-A7A6-D43C4F23B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99791" y="3554531"/>
              <a:ext cx="1709672" cy="1228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johngeorge\Pictures\2014-07-04 June 2014\June 2014 033.JPG">
              <a:extLst>
                <a:ext uri="{FF2B5EF4-FFF2-40B4-BE49-F238E27FC236}">
                  <a16:creationId xmlns:a16="http://schemas.microsoft.com/office/drawing/2014/main" id="{6C4A4682-095E-415B-A372-D6DC16EE5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1056" y="2211750"/>
              <a:ext cx="1578475" cy="2536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5" descr="C:\Users\johngeorge\Pictures\2014-07-04 June 2014\June 2014 048.JPG">
              <a:extLst>
                <a:ext uri="{FF2B5EF4-FFF2-40B4-BE49-F238E27FC236}">
                  <a16:creationId xmlns:a16="http://schemas.microsoft.com/office/drawing/2014/main" id="{AEC4B845-F14B-4E07-8B4A-24F968906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1373" y="3521082"/>
              <a:ext cx="920167" cy="122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203">
              <a:extLst>
                <a:ext uri="{FF2B5EF4-FFF2-40B4-BE49-F238E27FC236}">
                  <a16:creationId xmlns:a16="http://schemas.microsoft.com/office/drawing/2014/main" id="{761BAEC3-539A-4067-9EFD-39F0A66EC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9691" y="2195290"/>
              <a:ext cx="941849" cy="1254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05C8B9E7-A4BA-4699-A295-EC1D684AA461}"/>
                </a:ext>
              </a:extLst>
            </p:cNvPr>
            <p:cNvSpPr txBox="1">
              <a:spLocks/>
            </p:cNvSpPr>
            <p:nvPr/>
          </p:nvSpPr>
          <p:spPr>
            <a:xfrm>
              <a:off x="10070854" y="4890289"/>
              <a:ext cx="3881883" cy="367021"/>
            </a:xfrm>
            <a:prstGeom prst="rect">
              <a:avLst/>
            </a:prstGeom>
          </p:spPr>
          <p:txBody>
            <a:bodyPr vert="horz" lIns="87920" tIns="43960" rIns="87920" bIns="4396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 , 2, or 4 fibers to each unit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6C97EE-9EE2-573C-ECDC-1CF667A2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64" y="839979"/>
            <a:ext cx="12618720" cy="822961"/>
          </a:xfrm>
        </p:spPr>
        <p:txBody>
          <a:bodyPr/>
          <a:lstStyle/>
          <a:p>
            <a:r>
              <a:rPr lang="en-US" sz="3600" dirty="0"/>
              <a:t>EZ Bend</a:t>
            </a:r>
            <a:r>
              <a:rPr lang="en-US" sz="3600" baseline="30000" dirty="0"/>
              <a:t>®</a:t>
            </a:r>
            <a:r>
              <a:rPr lang="en-US" sz="3600" dirty="0"/>
              <a:t> and InvisiLight</a:t>
            </a:r>
            <a:r>
              <a:rPr lang="en-US" sz="3600" baseline="30000" dirty="0"/>
              <a:t>®</a:t>
            </a:r>
            <a:r>
              <a:rPr lang="en-US" sz="3600" dirty="0"/>
              <a:t> Optical Solutions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63685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S Colors">
      <a:dk1>
        <a:srgbClr val="000000"/>
      </a:dk1>
      <a:lt1>
        <a:srgbClr val="FFFFFF"/>
      </a:lt1>
      <a:dk2>
        <a:srgbClr val="273138"/>
      </a:dk2>
      <a:lt2>
        <a:srgbClr val="DCDEDE"/>
      </a:lt2>
      <a:accent1>
        <a:srgbClr val="D13239"/>
      </a:accent1>
      <a:accent2>
        <a:srgbClr val="333E48"/>
      </a:accent2>
      <a:accent3>
        <a:srgbClr val="5C6670"/>
      </a:accent3>
      <a:accent4>
        <a:srgbClr val="7D868C"/>
      </a:accent4>
      <a:accent5>
        <a:srgbClr val="A4A9AD"/>
      </a:accent5>
      <a:accent6>
        <a:srgbClr val="C3C6C8"/>
      </a:accent6>
      <a:hlink>
        <a:srgbClr val="D1D3D3"/>
      </a:hlink>
      <a:folHlink>
        <a:srgbClr val="28BE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B3CECF71CB54DA79F383939D66785" ma:contentTypeVersion="14" ma:contentTypeDescription="Create a new document." ma:contentTypeScope="" ma:versionID="292988b6763c20013502ed4672660b39">
  <xsd:schema xmlns:xsd="http://www.w3.org/2001/XMLSchema" xmlns:xs="http://www.w3.org/2001/XMLSchema" xmlns:p="http://schemas.microsoft.com/office/2006/metadata/properties" xmlns:ns2="799bea9c-3efc-49e6-bc55-d23cd5331c9d" xmlns:ns3="f6ca6f12-948a-4c6d-b53a-3364616c4aa1" targetNamespace="http://schemas.microsoft.com/office/2006/metadata/properties" ma:root="true" ma:fieldsID="248ffa38684534ee49ed34989b215011" ns2:_="" ns3:_="">
    <xsd:import namespace="799bea9c-3efc-49e6-bc55-d23cd5331c9d"/>
    <xsd:import namespace="f6ca6f12-948a-4c6d-b53a-3364616c4a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astUpdate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bea9c-3efc-49e6-bc55-d23cd5331c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87c06c2-52d3-47b3-91c2-949c8a7586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astUpdated" ma:index="19" nillable="true" ma:displayName="Last Updated" ma:format="DateOnly" ma:internalName="LastUpda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a6f12-948a-4c6d-b53a-3364616c4a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91c45c8-c99c-43ed-bf28-82e1ff9376dd}" ma:internalName="TaxCatchAll" ma:showField="CatchAllData" ma:web="f6ca6f12-948a-4c6d-b53a-3364616c4a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9bea9c-3efc-49e6-bc55-d23cd5331c9d">
      <Terms xmlns="http://schemas.microsoft.com/office/infopath/2007/PartnerControls"/>
    </lcf76f155ced4ddcb4097134ff3c332f>
    <LastUpdated xmlns="799bea9c-3efc-49e6-bc55-d23cd5331c9d" xsi:nil="true"/>
    <TaxCatchAll xmlns="f6ca6f12-948a-4c6d-b53a-3364616c4aa1" xsi:nil="true"/>
  </documentManagement>
</p:properties>
</file>

<file path=customXml/itemProps1.xml><?xml version="1.0" encoding="utf-8"?>
<ds:datastoreItem xmlns:ds="http://schemas.openxmlformats.org/officeDocument/2006/customXml" ds:itemID="{91A02622-2F5D-4293-9056-DBE4634FBC00}"/>
</file>

<file path=customXml/itemProps2.xml><?xml version="1.0" encoding="utf-8"?>
<ds:datastoreItem xmlns:ds="http://schemas.openxmlformats.org/officeDocument/2006/customXml" ds:itemID="{595BD79E-6A82-4DA2-85FD-3DCBEB6B69BF}"/>
</file>

<file path=customXml/itemProps3.xml><?xml version="1.0" encoding="utf-8"?>
<ds:datastoreItem xmlns:ds="http://schemas.openxmlformats.org/officeDocument/2006/customXml" ds:itemID="{121A196B-D03F-4F26-B16C-DDF864D6517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22382</TotalTime>
  <Words>2186</Words>
  <Application>Microsoft Office PowerPoint</Application>
  <PresentationFormat>Custom</PresentationFormat>
  <Paragraphs>473</Paragraphs>
  <Slides>70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Calibri</vt:lpstr>
      <vt:lpstr>Franklin Gothic Book</vt:lpstr>
      <vt:lpstr>Lato</vt:lpstr>
      <vt:lpstr>Raleway</vt:lpstr>
      <vt:lpstr>Segoe UI</vt:lpstr>
      <vt:lpstr>Times New Roman</vt:lpstr>
      <vt:lpstr>Wingdings</vt:lpstr>
      <vt:lpstr>1_Office Theme</vt:lpstr>
      <vt:lpstr>Fiber to the MDU Unit The time is now!</vt:lpstr>
      <vt:lpstr>OFS – Reliable, Innovative, Global</vt:lpstr>
      <vt:lpstr>Bell Labs fiber heritage</vt:lpstr>
      <vt:lpstr>An original inventor of fiber</vt:lpstr>
      <vt:lpstr>Industry Stewards</vt:lpstr>
      <vt:lpstr>MDUs first</vt:lpstr>
      <vt:lpstr>Fiber Pathway Challenges</vt:lpstr>
      <vt:lpstr>Fiber Pathway Challenges</vt:lpstr>
      <vt:lpstr>EZ Bend® and InvisiLight® Optical Solutions </vt:lpstr>
      <vt:lpstr>All of these use EZ Bend Fiber</vt:lpstr>
      <vt:lpstr>Why EZ Bend Fiber</vt:lpstr>
      <vt:lpstr>Why EZ Bend fiber? </vt:lpstr>
      <vt:lpstr>Why EZ Bend Fiber?</vt:lpstr>
      <vt:lpstr>Drop applications in a hallway</vt:lpstr>
      <vt:lpstr>Building anatomy and technology choices</vt:lpstr>
      <vt:lpstr>EZ-Bend® cable - Ruggedized 4.8 and 3 mm cords</vt:lpstr>
      <vt:lpstr>PowerPoint Presentation</vt:lpstr>
      <vt:lpstr>InvisiLight ® MDU Solution for hallways and risers</vt:lpstr>
      <vt:lpstr>InvisiLight® MDU 12 fiber hallway installation </vt:lpstr>
      <vt:lpstr>InvisiLight® MDU Solution – System Components </vt:lpstr>
      <vt:lpstr>PowerPoint Presentation</vt:lpstr>
      <vt:lpstr>Installation technique – down the hallway</vt:lpstr>
      <vt:lpstr>Installation technique – unconnectorized</vt:lpstr>
      <vt:lpstr>Adding a subscriber </vt:lpstr>
      <vt:lpstr>InvisiLight® Indoor Living Unit (ILU) and in-Office Solution</vt:lpstr>
      <vt:lpstr>InvisiLight® ILU – System Components </vt:lpstr>
      <vt:lpstr>EZ Hide – Primarily for wall-mounted ONTs</vt:lpstr>
      <vt:lpstr>SlimBox 64</vt:lpstr>
      <vt:lpstr>Examples</vt:lpstr>
      <vt:lpstr>PowerPoint Presentation</vt:lpstr>
      <vt:lpstr>PowerPoint Presentation</vt:lpstr>
      <vt:lpstr>InvisiLight® Whole Building Installation - 4 floors 60 units</vt:lpstr>
      <vt:lpstr>Case Study – 48 unit building</vt:lpstr>
      <vt:lpstr>Initial installation – InvisiLight MDU</vt:lpstr>
      <vt:lpstr>Survey math</vt:lpstr>
      <vt:lpstr>Tools used – complete list in installation documents</vt:lpstr>
      <vt:lpstr>Beginning of process</vt:lpstr>
      <vt:lpstr>Additional prep work if needed</vt:lpstr>
      <vt:lpstr>Use clips to hang cord above each doorway</vt:lpstr>
      <vt:lpstr>Cord pulling and takeup</vt:lpstr>
      <vt:lpstr>Wheels can be very helpful</vt:lpstr>
      <vt:lpstr>Adhesive process – pictures not from the trial</vt:lpstr>
      <vt:lpstr>Adhesive process</vt:lpstr>
      <vt:lpstr>Adhesive and loops</vt:lpstr>
      <vt:lpstr>Connecting a customer</vt:lpstr>
      <vt:lpstr>Slit cord at marked locations</vt:lpstr>
      <vt:lpstr>Add connector, mark ID, groom, close</vt:lpstr>
      <vt:lpstr>Fusion splice-on connector process</vt:lpstr>
      <vt:lpstr>The finished hallway – where’s the fiber?</vt:lpstr>
      <vt:lpstr>Additional pictures</vt:lpstr>
      <vt:lpstr>PowerPoint Presentation</vt:lpstr>
      <vt:lpstr>Additional pictures from properties</vt:lpstr>
      <vt:lpstr>PowerPoint Presentation</vt:lpstr>
      <vt:lpstr>PowerPoint Presentation</vt:lpstr>
      <vt:lpstr>InvisiLight Facade</vt:lpstr>
      <vt:lpstr>System components – InvisiLight Facade</vt:lpstr>
      <vt:lpstr>Sample pictures, InvisiLight Facade</vt:lpstr>
      <vt:lpstr>PowerPoint Presentation</vt:lpstr>
      <vt:lpstr>Different configuration</vt:lpstr>
      <vt:lpstr>InvisiLight® Façade Solution</vt:lpstr>
      <vt:lpstr>InvisiLight® Façade/Breezeway Applications</vt:lpstr>
      <vt:lpstr>4 buildings, 8 units/each, 4 units upstairs, 4 units downstairs</vt:lpstr>
      <vt:lpstr>Fiber layout</vt:lpstr>
      <vt:lpstr>Downstairs</vt:lpstr>
      <vt:lpstr>PowerPoint Presentation</vt:lpstr>
      <vt:lpstr>Upstairs</vt:lpstr>
      <vt:lpstr>Unit 103 – InvisiLight ILU</vt:lpstr>
      <vt:lpstr>General recommendations – outdoor MDU pathways</vt:lpstr>
      <vt:lpstr>General recommendations – indoor MDU pathways</vt:lpstr>
      <vt:lpstr>FTTx and In Building Solutions for the Entire Passive Network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Boxer, Mark A (Mark)</cp:lastModifiedBy>
  <cp:revision>684</cp:revision>
  <cp:lastPrinted>2019-05-01T17:58:41Z</cp:lastPrinted>
  <dcterms:created xsi:type="dcterms:W3CDTF">2017-06-06T17:35:54Z</dcterms:created>
  <dcterms:modified xsi:type="dcterms:W3CDTF">2023-05-05T11:58:38Z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0x010100121B3CECF71CB54DA79F383939D66785</vt:lpwstr>
  </property>
</Properties>
</file>